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6" r:id="rId4"/>
    <p:sldId id="259" r:id="rId5"/>
    <p:sldId id="261" r:id="rId6"/>
    <p:sldId id="262" r:id="rId7"/>
    <p:sldId id="263" r:id="rId8"/>
    <p:sldId id="269" r:id="rId9"/>
    <p:sldId id="264" r:id="rId10"/>
    <p:sldId id="265" r:id="rId11"/>
    <p:sldId id="266" r:id="rId12"/>
    <p:sldId id="267" r:id="rId13"/>
    <p:sldId id="270" r:id="rId14"/>
    <p:sldId id="271" r:id="rId15"/>
    <p:sldId id="272" r:id="rId16"/>
    <p:sldId id="273" r:id="rId17"/>
    <p:sldId id="274" r:id="rId18"/>
    <p:sldId id="277" r:id="rId19"/>
    <p:sldId id="278" r:id="rId20"/>
    <p:sldId id="268" r:id="rId21"/>
    <p:sldId id="279" r:id="rId22"/>
    <p:sldId id="282" r:id="rId23"/>
    <p:sldId id="280" r:id="rId24"/>
    <p:sldId id="281" r:id="rId25"/>
    <p:sldId id="283" r:id="rId26"/>
    <p:sldId id="28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8194ED8-3D89-45F7-BE50-A025B9D1A0D0}">
          <p14:sldIdLst>
            <p14:sldId id="257"/>
            <p14:sldId id="258"/>
            <p14:sldId id="256"/>
            <p14:sldId id="259"/>
            <p14:sldId id="261"/>
            <p14:sldId id="262"/>
            <p14:sldId id="263"/>
            <p14:sldId id="269"/>
            <p14:sldId id="264"/>
            <p14:sldId id="265"/>
            <p14:sldId id="266"/>
            <p14:sldId id="267"/>
            <p14:sldId id="270"/>
            <p14:sldId id="271"/>
            <p14:sldId id="272"/>
            <p14:sldId id="273"/>
            <p14:sldId id="274"/>
            <p14:sldId id="277"/>
            <p14:sldId id="278"/>
            <p14:sldId id="268"/>
            <p14:sldId id="279"/>
            <p14:sldId id="282"/>
            <p14:sldId id="280"/>
            <p14:sldId id="281"/>
            <p14:sldId id="283"/>
            <p14:sldId id="28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EFF9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0" d="100"/>
          <a:sy n="90" d="100"/>
        </p:scale>
        <p:origin x="108" y="3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BE76F9A-7EC0-4058-A997-650315F5E38E}" type="datetimeFigureOut">
              <a:rPr lang="en-US" smtClean="0"/>
              <a:t>7/9/2016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B253FF-E0B4-415A-B821-E5045D52F1E8}" type="slidenum">
              <a:rPr lang="en-US" smtClean="0"/>
              <a:t>‹#›</a:t>
            </a:fld>
            <a:endParaRPr lang="en-US"/>
          </a:p>
        </p:txBody>
      </p:sp>
    </p:spTree>
    <p:extLst>
      <p:ext uri="{BB962C8B-B14F-4D97-AF65-F5344CB8AC3E}">
        <p14:creationId xmlns:p14="http://schemas.microsoft.com/office/powerpoint/2010/main" val="1303803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E76F9A-7EC0-4058-A997-650315F5E38E}" type="datetimeFigureOut">
              <a:rPr lang="en-US" smtClean="0"/>
              <a:t>7/9/2016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B253FF-E0B4-415A-B821-E5045D52F1E8}" type="slidenum">
              <a:rPr lang="en-US" smtClean="0"/>
              <a:t>‹#›</a:t>
            </a:fld>
            <a:endParaRPr lang="en-US"/>
          </a:p>
        </p:txBody>
      </p:sp>
    </p:spTree>
    <p:extLst>
      <p:ext uri="{BB962C8B-B14F-4D97-AF65-F5344CB8AC3E}">
        <p14:creationId xmlns:p14="http://schemas.microsoft.com/office/powerpoint/2010/main" val="1662484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E76F9A-7EC0-4058-A997-650315F5E38E}" type="datetimeFigureOut">
              <a:rPr lang="en-US" smtClean="0"/>
              <a:t>7/9/2016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B253FF-E0B4-415A-B821-E5045D52F1E8}" type="slidenum">
              <a:rPr lang="en-US" smtClean="0"/>
              <a:t>‹#›</a:t>
            </a:fld>
            <a:endParaRPr lang="en-US"/>
          </a:p>
        </p:txBody>
      </p:sp>
    </p:spTree>
    <p:extLst>
      <p:ext uri="{BB962C8B-B14F-4D97-AF65-F5344CB8AC3E}">
        <p14:creationId xmlns:p14="http://schemas.microsoft.com/office/powerpoint/2010/main" val="2336240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E76F9A-7EC0-4058-A997-650315F5E38E}" type="datetimeFigureOut">
              <a:rPr lang="en-US" smtClean="0"/>
              <a:t>7/9/2016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B253FF-E0B4-415A-B821-E5045D52F1E8}" type="slidenum">
              <a:rPr lang="en-US" smtClean="0"/>
              <a:t>‹#›</a:t>
            </a:fld>
            <a:endParaRPr lang="en-US"/>
          </a:p>
        </p:txBody>
      </p:sp>
    </p:spTree>
    <p:extLst>
      <p:ext uri="{BB962C8B-B14F-4D97-AF65-F5344CB8AC3E}">
        <p14:creationId xmlns:p14="http://schemas.microsoft.com/office/powerpoint/2010/main" val="2518567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E76F9A-7EC0-4058-A997-650315F5E38E}" type="datetimeFigureOut">
              <a:rPr lang="en-US" smtClean="0"/>
              <a:t>7/9/2016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B253FF-E0B4-415A-B821-E5045D52F1E8}" type="slidenum">
              <a:rPr lang="en-US" smtClean="0"/>
              <a:t>‹#›</a:t>
            </a:fld>
            <a:endParaRPr lang="en-US"/>
          </a:p>
        </p:txBody>
      </p:sp>
    </p:spTree>
    <p:extLst>
      <p:ext uri="{BB962C8B-B14F-4D97-AF65-F5344CB8AC3E}">
        <p14:creationId xmlns:p14="http://schemas.microsoft.com/office/powerpoint/2010/main" val="3540214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E76F9A-7EC0-4058-A997-650315F5E38E}" type="datetimeFigureOut">
              <a:rPr lang="en-US" smtClean="0"/>
              <a:t>7/9/2016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B253FF-E0B4-415A-B821-E5045D52F1E8}" type="slidenum">
              <a:rPr lang="en-US" smtClean="0"/>
              <a:t>‹#›</a:t>
            </a:fld>
            <a:endParaRPr lang="en-US"/>
          </a:p>
        </p:txBody>
      </p:sp>
    </p:spTree>
    <p:extLst>
      <p:ext uri="{BB962C8B-B14F-4D97-AF65-F5344CB8AC3E}">
        <p14:creationId xmlns:p14="http://schemas.microsoft.com/office/powerpoint/2010/main" val="1672909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E76F9A-7EC0-4058-A997-650315F5E38E}" type="datetimeFigureOut">
              <a:rPr lang="en-US" smtClean="0"/>
              <a:t>7/9/2016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B253FF-E0B4-415A-B821-E5045D52F1E8}" type="slidenum">
              <a:rPr lang="en-US" smtClean="0"/>
              <a:t>‹#›</a:t>
            </a:fld>
            <a:endParaRPr lang="en-US"/>
          </a:p>
        </p:txBody>
      </p:sp>
    </p:spTree>
    <p:extLst>
      <p:ext uri="{BB962C8B-B14F-4D97-AF65-F5344CB8AC3E}">
        <p14:creationId xmlns:p14="http://schemas.microsoft.com/office/powerpoint/2010/main" val="772061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E76F9A-7EC0-4058-A997-650315F5E38E}" type="datetimeFigureOut">
              <a:rPr lang="en-US" smtClean="0"/>
              <a:t>7/9/2016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B253FF-E0B4-415A-B821-E5045D52F1E8}" type="slidenum">
              <a:rPr lang="en-US" smtClean="0"/>
              <a:t>‹#›</a:t>
            </a:fld>
            <a:endParaRPr lang="en-US"/>
          </a:p>
        </p:txBody>
      </p:sp>
    </p:spTree>
    <p:extLst>
      <p:ext uri="{BB962C8B-B14F-4D97-AF65-F5344CB8AC3E}">
        <p14:creationId xmlns:p14="http://schemas.microsoft.com/office/powerpoint/2010/main" val="2383932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E76F9A-7EC0-4058-A997-650315F5E38E}" type="datetimeFigureOut">
              <a:rPr lang="en-US" smtClean="0"/>
              <a:t>7/9/2016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B253FF-E0B4-415A-B821-E5045D52F1E8}" type="slidenum">
              <a:rPr lang="en-US" smtClean="0"/>
              <a:t>‹#›</a:t>
            </a:fld>
            <a:endParaRPr lang="en-US"/>
          </a:p>
        </p:txBody>
      </p:sp>
    </p:spTree>
    <p:extLst>
      <p:ext uri="{BB962C8B-B14F-4D97-AF65-F5344CB8AC3E}">
        <p14:creationId xmlns:p14="http://schemas.microsoft.com/office/powerpoint/2010/main" val="3147834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E76F9A-7EC0-4058-A997-650315F5E38E}" type="datetimeFigureOut">
              <a:rPr lang="en-US" smtClean="0"/>
              <a:t>7/9/2016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B253FF-E0B4-415A-B821-E5045D52F1E8}" type="slidenum">
              <a:rPr lang="en-US" smtClean="0"/>
              <a:t>‹#›</a:t>
            </a:fld>
            <a:endParaRPr lang="en-US"/>
          </a:p>
        </p:txBody>
      </p:sp>
    </p:spTree>
    <p:extLst>
      <p:ext uri="{BB962C8B-B14F-4D97-AF65-F5344CB8AC3E}">
        <p14:creationId xmlns:p14="http://schemas.microsoft.com/office/powerpoint/2010/main" val="1641350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E76F9A-7EC0-4058-A997-650315F5E38E}" type="datetimeFigureOut">
              <a:rPr lang="en-US" smtClean="0"/>
              <a:t>7/9/2016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B253FF-E0B4-415A-B821-E5045D52F1E8}" type="slidenum">
              <a:rPr lang="en-US" smtClean="0"/>
              <a:t>‹#›</a:t>
            </a:fld>
            <a:endParaRPr lang="en-US"/>
          </a:p>
        </p:txBody>
      </p:sp>
    </p:spTree>
    <p:extLst>
      <p:ext uri="{BB962C8B-B14F-4D97-AF65-F5344CB8AC3E}">
        <p14:creationId xmlns:p14="http://schemas.microsoft.com/office/powerpoint/2010/main" val="2610251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E76F9A-7EC0-4058-A997-650315F5E38E}" type="datetimeFigureOut">
              <a:rPr lang="en-US" smtClean="0"/>
              <a:t>7/9/2016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B253FF-E0B4-415A-B821-E5045D52F1E8}" type="slidenum">
              <a:rPr lang="en-US" smtClean="0"/>
              <a:t>‹#›</a:t>
            </a:fld>
            <a:endParaRPr lang="en-US"/>
          </a:p>
        </p:txBody>
      </p:sp>
    </p:spTree>
    <p:extLst>
      <p:ext uri="{BB962C8B-B14F-4D97-AF65-F5344CB8AC3E}">
        <p14:creationId xmlns:p14="http://schemas.microsoft.com/office/powerpoint/2010/main" val="750403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media.ldscdn.org/images/media-library/old-testament-seminary-curriculum-images/mount-sinai-egypt-moses-1244104-wallpaper.jpg?download=true"/>
          <p:cNvPicPr>
            <a:picLocks noChangeAspect="1" noChangeArrowheads="1"/>
          </p:cNvPicPr>
          <p:nvPr/>
        </p:nvPicPr>
        <p:blipFill>
          <a:blip r:embed="rId2">
            <a:extLst>
              <a:ext uri="{BEBA8EAE-BF5A-486C-A8C5-ECC9F3942E4B}">
                <a14:imgProps xmlns:a14="http://schemas.microsoft.com/office/drawing/2010/main">
                  <a14:imgLayer r:embed="rId3">
                    <a14:imgEffect>
                      <a14:artisticPaintStrokes/>
                    </a14:imgEffect>
                  </a14:imgLayer>
                </a14:imgProps>
              </a:ext>
              <a:ext uri="{28A0092B-C50C-407E-A947-70E740481C1C}">
                <a14:useLocalDpi xmlns:a14="http://schemas.microsoft.com/office/drawing/2010/main" val="0"/>
              </a:ext>
            </a:extLst>
          </a:blip>
          <a:srcRect/>
          <a:stretch>
            <a:fillRect/>
          </a:stretch>
        </p:blipFill>
        <p:spPr bwMode="auto">
          <a:xfrm>
            <a:off x="0" y="0"/>
            <a:ext cx="12192000" cy="685527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a:solidFill>
                  <a:schemeClr val="bg1"/>
                </a:solidFill>
                <a:latin typeface="Optima" pitchFamily="34" charset="0"/>
              </a:rPr>
              <a:t>Preparing to Meet God!</a:t>
            </a:r>
            <a:endParaRPr lang="en-US" dirty="0"/>
          </a:p>
        </p:txBody>
      </p:sp>
      <p:sp>
        <p:nvSpPr>
          <p:cNvPr id="2" name="TextBox 1"/>
          <p:cNvSpPr txBox="1"/>
          <p:nvPr/>
        </p:nvSpPr>
        <p:spPr>
          <a:xfrm>
            <a:off x="685800" y="1905000"/>
            <a:ext cx="1752600" cy="400110"/>
          </a:xfrm>
          <a:prstGeom prst="rect">
            <a:avLst/>
          </a:prstGeom>
          <a:noFill/>
        </p:spPr>
        <p:txBody>
          <a:bodyPr wrap="square" rtlCol="0">
            <a:spAutoFit/>
          </a:bodyPr>
          <a:lstStyle/>
          <a:p>
            <a:r>
              <a:rPr lang="en-US" sz="2000" b="1" dirty="0">
                <a:solidFill>
                  <a:schemeClr val="bg1"/>
                </a:solidFill>
              </a:rPr>
              <a:t>Exodus 19</a:t>
            </a:r>
          </a:p>
        </p:txBody>
      </p:sp>
    </p:spTree>
    <p:extLst>
      <p:ext uri="{BB962C8B-B14F-4D97-AF65-F5344CB8AC3E}">
        <p14:creationId xmlns:p14="http://schemas.microsoft.com/office/powerpoint/2010/main" val="3927987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media.ldscdn.org/images/media-library/old-testament-seminary-curriculum-images/mount-sinai-egypt-moses-1244104-wallpaper.jpg?download=true"/>
          <p:cNvPicPr>
            <a:picLocks noChangeAspect="1" noChangeArrowheads="1"/>
          </p:cNvPicPr>
          <p:nvPr/>
        </p:nvPicPr>
        <p:blipFill>
          <a:blip r:embed="rId2">
            <a:extLst>
              <a:ext uri="{BEBA8EAE-BF5A-486C-A8C5-ECC9F3942E4B}">
                <a14:imgProps xmlns:a14="http://schemas.microsoft.com/office/drawing/2010/main">
                  <a14:imgLayer r:embed="rId3">
                    <a14:imgEffect>
                      <a14:artisticPaintStrokes/>
                    </a14:imgEffect>
                    <a14:imgEffect>
                      <a14:colorTemperature colorTemp="5900"/>
                    </a14:imgEffect>
                    <a14:imgEffect>
                      <a14:saturation sat="66000"/>
                    </a14:imgEffect>
                    <a14:imgEffect>
                      <a14:brightnessContrast bright="-19000"/>
                    </a14:imgEffect>
                  </a14:imgLayer>
                </a14:imgProps>
              </a:ext>
              <a:ext uri="{28A0092B-C50C-407E-A947-70E740481C1C}">
                <a14:useLocalDpi xmlns:a14="http://schemas.microsoft.com/office/drawing/2010/main" val="0"/>
              </a:ext>
            </a:extLst>
          </a:blip>
          <a:srcRect/>
          <a:stretch>
            <a:fillRect/>
          </a:stretch>
        </p:blipFill>
        <p:spPr bwMode="auto">
          <a:xfrm>
            <a:off x="0" y="-2136"/>
            <a:ext cx="12192000" cy="6860136"/>
          </a:xfrm>
          <a:prstGeom prst="rect">
            <a:avLst/>
          </a:prstGeom>
          <a:noFill/>
          <a:effectLst>
            <a:outerShdw sx="1000" sy="1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609600" y="1600200"/>
            <a:ext cx="6019800" cy="4876800"/>
          </a:xfrm>
        </p:spPr>
        <p:txBody>
          <a:bodyPr>
            <a:normAutofit/>
          </a:bodyPr>
          <a:lstStyle/>
          <a:p>
            <a:r>
              <a:rPr lang="en-US" sz="2400" b="1" dirty="0">
                <a:solidFill>
                  <a:schemeClr val="bg1"/>
                </a:solidFill>
                <a:latin typeface="Optima" pitchFamily="34" charset="0"/>
              </a:rPr>
              <a:t>Commit to obey</a:t>
            </a:r>
          </a:p>
          <a:p>
            <a:pPr lvl="1"/>
            <a:r>
              <a:rPr lang="en-US" sz="2200" b="1" dirty="0">
                <a:solidFill>
                  <a:schemeClr val="bg1"/>
                </a:solidFill>
                <a:latin typeface="Optima" pitchFamily="34" charset="0"/>
              </a:rPr>
              <a:t>Always draw near</a:t>
            </a:r>
          </a:p>
          <a:p>
            <a:pPr lvl="1"/>
            <a:r>
              <a:rPr lang="en-US" sz="2200" b="1" dirty="0">
                <a:solidFill>
                  <a:schemeClr val="bg1"/>
                </a:solidFill>
                <a:latin typeface="Optima" pitchFamily="34" charset="0"/>
              </a:rPr>
              <a:t>Deal with all sin</a:t>
            </a:r>
          </a:p>
          <a:p>
            <a:endParaRPr lang="en-US" sz="2400" b="1" dirty="0">
              <a:solidFill>
                <a:schemeClr val="bg1"/>
              </a:solidFill>
              <a:latin typeface="Optima" pitchFamily="34" charset="0"/>
            </a:endParaRPr>
          </a:p>
          <a:p>
            <a:r>
              <a:rPr lang="en-US" sz="2400" b="1" dirty="0">
                <a:solidFill>
                  <a:schemeClr val="bg1"/>
                </a:solidFill>
                <a:latin typeface="Optima" pitchFamily="34" charset="0"/>
              </a:rPr>
              <a:t>Let God set the agenda</a:t>
            </a:r>
          </a:p>
          <a:p>
            <a:pPr lvl="1"/>
            <a:r>
              <a:rPr lang="en-US" sz="2200" b="1" dirty="0">
                <a:solidFill>
                  <a:schemeClr val="bg1"/>
                </a:solidFill>
                <a:latin typeface="Optima" pitchFamily="34" charset="0"/>
              </a:rPr>
              <a:t>Trust the Man of God</a:t>
            </a:r>
          </a:p>
          <a:p>
            <a:pPr lvl="1"/>
            <a:r>
              <a:rPr lang="en-US" sz="2200" b="1" dirty="0">
                <a:solidFill>
                  <a:schemeClr val="bg1"/>
                </a:solidFill>
                <a:latin typeface="Optima" pitchFamily="34" charset="0"/>
              </a:rPr>
              <a:t>Do not dictate God’s topic</a:t>
            </a:r>
          </a:p>
          <a:p>
            <a:endParaRPr lang="en-US" sz="2400" b="1" dirty="0">
              <a:solidFill>
                <a:schemeClr val="bg1"/>
              </a:solidFill>
              <a:latin typeface="Optima" pitchFamily="34" charset="0"/>
            </a:endParaRPr>
          </a:p>
          <a:p>
            <a:r>
              <a:rPr lang="en-US" sz="2400" b="1" dirty="0">
                <a:solidFill>
                  <a:schemeClr val="bg1"/>
                </a:solidFill>
                <a:latin typeface="Optima" pitchFamily="34" charset="0"/>
              </a:rPr>
              <a:t>Plan your sanctification</a:t>
            </a:r>
          </a:p>
          <a:p>
            <a:pPr lvl="1"/>
            <a:r>
              <a:rPr lang="en-US" sz="2200" b="1" dirty="0">
                <a:solidFill>
                  <a:schemeClr val="bg1"/>
                </a:solidFill>
                <a:latin typeface="Optima" pitchFamily="34" charset="0"/>
              </a:rPr>
              <a:t>We are sanctified to our Head</a:t>
            </a:r>
          </a:p>
          <a:p>
            <a:pPr lvl="1"/>
            <a:r>
              <a:rPr lang="en-US" sz="2200" b="1" dirty="0">
                <a:solidFill>
                  <a:schemeClr val="bg1"/>
                </a:solidFill>
                <a:latin typeface="Optima" pitchFamily="34" charset="0"/>
              </a:rPr>
              <a:t>It doesn’t happen accidentally</a:t>
            </a:r>
          </a:p>
        </p:txBody>
      </p:sp>
      <p:sp>
        <p:nvSpPr>
          <p:cNvPr id="8" name="Title 3"/>
          <p:cNvSpPr>
            <a:spLocks noGrp="1"/>
          </p:cNvSpPr>
          <p:nvPr>
            <p:ph type="title"/>
          </p:nvPr>
        </p:nvSpPr>
        <p:spPr>
          <a:xfrm>
            <a:off x="6858000" y="152400"/>
            <a:ext cx="3581400" cy="609600"/>
          </a:xfrm>
        </p:spPr>
        <p:txBody>
          <a:bodyPr>
            <a:normAutofit/>
          </a:bodyPr>
          <a:lstStyle/>
          <a:p>
            <a:r>
              <a:rPr lang="en-US" sz="2400" dirty="0">
                <a:solidFill>
                  <a:schemeClr val="bg1"/>
                </a:solidFill>
                <a:latin typeface="Optima" pitchFamily="34" charset="0"/>
              </a:rPr>
              <a:t>Preparing to Meet God!</a:t>
            </a:r>
          </a:p>
        </p:txBody>
      </p:sp>
      <p:sp>
        <p:nvSpPr>
          <p:cNvPr id="7" name="Content Placeholder 4"/>
          <p:cNvSpPr txBox="1">
            <a:spLocks/>
          </p:cNvSpPr>
          <p:nvPr/>
        </p:nvSpPr>
        <p:spPr>
          <a:xfrm>
            <a:off x="609600" y="914400"/>
            <a:ext cx="5527741" cy="60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600" b="1" dirty="0">
                <a:solidFill>
                  <a:schemeClr val="bg1"/>
                </a:solidFill>
                <a:latin typeface="Optima" pitchFamily="34" charset="0"/>
              </a:rPr>
              <a:t>Consecration</a:t>
            </a:r>
            <a:endParaRPr lang="en-US" sz="3600" dirty="0">
              <a:solidFill>
                <a:schemeClr val="bg1"/>
              </a:solidFill>
              <a:latin typeface="Optima" pitchFamily="34" charset="0"/>
            </a:endParaRPr>
          </a:p>
        </p:txBody>
      </p:sp>
    </p:spTree>
    <p:extLst>
      <p:ext uri="{BB962C8B-B14F-4D97-AF65-F5344CB8AC3E}">
        <p14:creationId xmlns:p14="http://schemas.microsoft.com/office/powerpoint/2010/main" val="359086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media.ldscdn.org/images/media-library/old-testament-seminary-curriculum-images/mount-sinai-egypt-moses-1244104-wallpaper.jpg?download=true"/>
          <p:cNvPicPr>
            <a:picLocks noChangeAspect="1" noChangeArrowheads="1"/>
          </p:cNvPicPr>
          <p:nvPr/>
        </p:nvPicPr>
        <p:blipFill>
          <a:blip r:embed="rId2">
            <a:extLst>
              <a:ext uri="{BEBA8EAE-BF5A-486C-A8C5-ECC9F3942E4B}">
                <a14:imgProps xmlns:a14="http://schemas.microsoft.com/office/drawing/2010/main">
                  <a14:imgLayer r:embed="rId3">
                    <a14:imgEffect>
                      <a14:artisticPaintStrokes/>
                    </a14:imgEffect>
                    <a14:imgEffect>
                      <a14:colorTemperature colorTemp="5900"/>
                    </a14:imgEffect>
                    <a14:imgEffect>
                      <a14:saturation sat="66000"/>
                    </a14:imgEffect>
                    <a14:imgEffect>
                      <a14:brightnessContrast bright="-19000"/>
                    </a14:imgEffect>
                  </a14:imgLayer>
                </a14:imgProps>
              </a:ext>
              <a:ext uri="{28A0092B-C50C-407E-A947-70E740481C1C}">
                <a14:useLocalDpi xmlns:a14="http://schemas.microsoft.com/office/drawing/2010/main" val="0"/>
              </a:ext>
            </a:extLst>
          </a:blip>
          <a:srcRect/>
          <a:stretch>
            <a:fillRect/>
          </a:stretch>
        </p:blipFill>
        <p:spPr bwMode="auto">
          <a:xfrm>
            <a:off x="0" y="-2136"/>
            <a:ext cx="12192000" cy="6860136"/>
          </a:xfrm>
          <a:prstGeom prst="rect">
            <a:avLst/>
          </a:prstGeom>
          <a:noFill/>
          <a:effectLst>
            <a:outerShdw sx="1000" sy="1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609600" y="1600200"/>
            <a:ext cx="9982200" cy="4876800"/>
          </a:xfrm>
        </p:spPr>
        <p:txBody>
          <a:bodyPr>
            <a:normAutofit/>
          </a:bodyPr>
          <a:lstStyle/>
          <a:p>
            <a:r>
              <a:rPr lang="en-US" sz="2400" b="1" dirty="0">
                <a:solidFill>
                  <a:schemeClr val="bg1"/>
                </a:solidFill>
                <a:latin typeface="Optima" pitchFamily="34" charset="0"/>
              </a:rPr>
              <a:t>Physical</a:t>
            </a:r>
          </a:p>
          <a:p>
            <a:pPr lvl="1"/>
            <a:r>
              <a:rPr lang="en-US" sz="2200" b="1" dirty="0">
                <a:solidFill>
                  <a:schemeClr val="bg1"/>
                </a:solidFill>
                <a:latin typeface="Optima" pitchFamily="34" charset="0"/>
              </a:rPr>
              <a:t>Cleanliness communicates importance</a:t>
            </a:r>
          </a:p>
          <a:p>
            <a:pPr lvl="1"/>
            <a:r>
              <a:rPr lang="en-US" sz="2200" b="1" dirty="0">
                <a:solidFill>
                  <a:schemeClr val="bg1"/>
                </a:solidFill>
                <a:latin typeface="Optima" pitchFamily="34" charset="0"/>
              </a:rPr>
              <a:t>Cleanliness carries a cost</a:t>
            </a:r>
          </a:p>
          <a:p>
            <a:pPr lvl="1"/>
            <a:r>
              <a:rPr lang="en-US" sz="2200" b="1" dirty="0">
                <a:solidFill>
                  <a:schemeClr val="bg1"/>
                </a:solidFill>
                <a:latin typeface="Optima" pitchFamily="34" charset="0"/>
              </a:rPr>
              <a:t>Cleanliness is inviting</a:t>
            </a:r>
          </a:p>
          <a:p>
            <a:pPr lvl="1"/>
            <a:endParaRPr lang="en-US" sz="2400" b="1" dirty="0">
              <a:solidFill>
                <a:schemeClr val="bg1"/>
              </a:solidFill>
              <a:latin typeface="Optima" pitchFamily="34" charset="0"/>
            </a:endParaRPr>
          </a:p>
          <a:p>
            <a:r>
              <a:rPr lang="en-US" sz="2400" b="1" dirty="0">
                <a:solidFill>
                  <a:schemeClr val="bg1"/>
                </a:solidFill>
                <a:latin typeface="Optima" pitchFamily="34" charset="0"/>
              </a:rPr>
              <a:t>Spiritual</a:t>
            </a:r>
          </a:p>
          <a:p>
            <a:pPr lvl="1"/>
            <a:r>
              <a:rPr lang="en-US" sz="2200" b="1" dirty="0">
                <a:solidFill>
                  <a:schemeClr val="bg1"/>
                </a:solidFill>
                <a:latin typeface="Optima" pitchFamily="34" charset="0"/>
              </a:rPr>
              <a:t>Self Righteousness</a:t>
            </a:r>
          </a:p>
          <a:p>
            <a:pPr lvl="2"/>
            <a:r>
              <a:rPr lang="en-US" sz="2000" b="1" dirty="0">
                <a:solidFill>
                  <a:schemeClr val="bg1"/>
                </a:solidFill>
                <a:latin typeface="Optima" pitchFamily="34" charset="0"/>
              </a:rPr>
              <a:t>Dirt from the World</a:t>
            </a:r>
          </a:p>
          <a:p>
            <a:pPr lvl="2"/>
            <a:r>
              <a:rPr lang="en-US" sz="2000" b="1" dirty="0">
                <a:solidFill>
                  <a:schemeClr val="bg1"/>
                </a:solidFill>
                <a:latin typeface="Optima" pitchFamily="34" charset="0"/>
              </a:rPr>
              <a:t>Stain of the flesh</a:t>
            </a:r>
          </a:p>
          <a:p>
            <a:endParaRPr lang="en-US" sz="2000" dirty="0">
              <a:solidFill>
                <a:schemeClr val="bg1"/>
              </a:solidFill>
              <a:latin typeface="Optima" pitchFamily="34" charset="0"/>
            </a:endParaRPr>
          </a:p>
        </p:txBody>
      </p:sp>
      <p:sp>
        <p:nvSpPr>
          <p:cNvPr id="8" name="Title 3"/>
          <p:cNvSpPr>
            <a:spLocks noGrp="1"/>
          </p:cNvSpPr>
          <p:nvPr>
            <p:ph type="title"/>
          </p:nvPr>
        </p:nvSpPr>
        <p:spPr>
          <a:xfrm>
            <a:off x="6858000" y="152400"/>
            <a:ext cx="3581400" cy="609600"/>
          </a:xfrm>
        </p:spPr>
        <p:txBody>
          <a:bodyPr>
            <a:normAutofit/>
          </a:bodyPr>
          <a:lstStyle/>
          <a:p>
            <a:r>
              <a:rPr lang="en-US" sz="2400" dirty="0">
                <a:solidFill>
                  <a:schemeClr val="bg1"/>
                </a:solidFill>
                <a:latin typeface="Optima" pitchFamily="34" charset="0"/>
              </a:rPr>
              <a:t>Preparing to Meet God!</a:t>
            </a:r>
          </a:p>
        </p:txBody>
      </p:sp>
      <p:sp>
        <p:nvSpPr>
          <p:cNvPr id="7" name="Content Placeholder 4"/>
          <p:cNvSpPr txBox="1">
            <a:spLocks/>
          </p:cNvSpPr>
          <p:nvPr/>
        </p:nvSpPr>
        <p:spPr>
          <a:xfrm>
            <a:off x="609600" y="914400"/>
            <a:ext cx="5527741" cy="60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600" b="1" dirty="0">
                <a:solidFill>
                  <a:schemeClr val="bg1"/>
                </a:solidFill>
                <a:latin typeface="Optima" pitchFamily="34" charset="0"/>
              </a:rPr>
              <a:t>Cleanliness</a:t>
            </a:r>
            <a:endParaRPr lang="en-US" sz="3600" dirty="0">
              <a:solidFill>
                <a:schemeClr val="bg1"/>
              </a:solidFill>
              <a:latin typeface="Optima" pitchFamily="34" charset="0"/>
            </a:endParaRPr>
          </a:p>
        </p:txBody>
      </p:sp>
      <p:pic>
        <p:nvPicPr>
          <p:cNvPr id="1026" name="Picture 2" descr="http://www.myhomeservices.nl/content/afbeeldingen/nieuws/zuinig-drog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2771775"/>
            <a:ext cx="4238625" cy="282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338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media.ldscdn.org/images/media-library/old-testament-seminary-curriculum-images/mount-sinai-egypt-moses-1244104-wallpaper.jpg?download=true"/>
          <p:cNvPicPr>
            <a:picLocks noChangeAspect="1" noChangeArrowheads="1"/>
          </p:cNvPicPr>
          <p:nvPr/>
        </p:nvPicPr>
        <p:blipFill>
          <a:blip r:embed="rId2">
            <a:extLst>
              <a:ext uri="{BEBA8EAE-BF5A-486C-A8C5-ECC9F3942E4B}">
                <a14:imgProps xmlns:a14="http://schemas.microsoft.com/office/drawing/2010/main">
                  <a14:imgLayer r:embed="rId3">
                    <a14:imgEffect>
                      <a14:artisticPaintStrokes/>
                    </a14:imgEffect>
                    <a14:imgEffect>
                      <a14:colorTemperature colorTemp="5900"/>
                    </a14:imgEffect>
                    <a14:imgEffect>
                      <a14:saturation sat="66000"/>
                    </a14:imgEffect>
                    <a14:imgEffect>
                      <a14:brightnessContrast bright="-19000"/>
                    </a14:imgEffect>
                  </a14:imgLayer>
                </a14:imgProps>
              </a:ext>
              <a:ext uri="{28A0092B-C50C-407E-A947-70E740481C1C}">
                <a14:useLocalDpi xmlns:a14="http://schemas.microsoft.com/office/drawing/2010/main" val="0"/>
              </a:ext>
            </a:extLst>
          </a:blip>
          <a:srcRect/>
          <a:stretch>
            <a:fillRect/>
          </a:stretch>
        </p:blipFill>
        <p:spPr bwMode="auto">
          <a:xfrm>
            <a:off x="0" y="-2136"/>
            <a:ext cx="12192000" cy="6860136"/>
          </a:xfrm>
          <a:prstGeom prst="rect">
            <a:avLst/>
          </a:prstGeom>
          <a:noFill/>
          <a:effectLst>
            <a:outerShdw sx="1000" sy="1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609600" y="1600200"/>
            <a:ext cx="10439400" cy="4876800"/>
          </a:xfrm>
        </p:spPr>
        <p:txBody>
          <a:bodyPr>
            <a:normAutofit lnSpcReduction="10000"/>
          </a:bodyPr>
          <a:lstStyle/>
          <a:p>
            <a:pPr marL="0" indent="0">
              <a:buNone/>
            </a:pPr>
            <a:r>
              <a:rPr lang="en-US" sz="2200" b="1" dirty="0">
                <a:solidFill>
                  <a:schemeClr val="bg1"/>
                </a:solidFill>
                <a:latin typeface="Optima" pitchFamily="34" charset="0"/>
              </a:rPr>
              <a:t>2Co 7:1  Having therefore these promises, dearly beloved, let us cleanse ourselves from all filthiness of the flesh and spirit, perfecting holiness in the fear of God.</a:t>
            </a:r>
          </a:p>
          <a:p>
            <a:pPr marL="0" indent="0">
              <a:buNone/>
            </a:pPr>
            <a:endParaRPr lang="en-US" sz="2200" b="1" dirty="0">
              <a:solidFill>
                <a:schemeClr val="bg1"/>
              </a:solidFill>
              <a:latin typeface="Optima" pitchFamily="34" charset="0"/>
            </a:endParaRPr>
          </a:p>
          <a:p>
            <a:pPr marL="0" indent="0">
              <a:buNone/>
            </a:pPr>
            <a:r>
              <a:rPr lang="en-US" sz="2200" b="1" dirty="0">
                <a:solidFill>
                  <a:schemeClr val="bg1"/>
                </a:solidFill>
                <a:latin typeface="Optima" pitchFamily="34" charset="0"/>
              </a:rPr>
              <a:t>1Co 6:20  For ye are bought with a price: therefore glorify God in your body, and in your spirit, which are God's.</a:t>
            </a:r>
          </a:p>
          <a:p>
            <a:pPr marL="0" indent="0">
              <a:buNone/>
            </a:pPr>
            <a:endParaRPr lang="en-US" sz="2200" b="1" dirty="0">
              <a:solidFill>
                <a:schemeClr val="bg1"/>
              </a:solidFill>
              <a:latin typeface="Optima" pitchFamily="34" charset="0"/>
            </a:endParaRPr>
          </a:p>
          <a:p>
            <a:pPr marL="0" indent="0">
              <a:buNone/>
            </a:pPr>
            <a:r>
              <a:rPr lang="en-US" sz="2200" b="1" dirty="0">
                <a:solidFill>
                  <a:schemeClr val="bg1"/>
                </a:solidFill>
                <a:latin typeface="Optima" pitchFamily="34" charset="0"/>
              </a:rPr>
              <a:t>1Th 4:3  For this is the will of God, even your sanctification, that ye should abstain from fornication: 4  That every one of you should know how to possess his vessel in sanctification and </a:t>
            </a:r>
            <a:r>
              <a:rPr lang="en-US" sz="2200" b="1" dirty="0" err="1">
                <a:solidFill>
                  <a:schemeClr val="bg1"/>
                </a:solidFill>
                <a:latin typeface="Optima" pitchFamily="34" charset="0"/>
              </a:rPr>
              <a:t>honour</a:t>
            </a:r>
            <a:r>
              <a:rPr lang="en-US" sz="2200" b="1" dirty="0">
                <a:solidFill>
                  <a:schemeClr val="bg1"/>
                </a:solidFill>
                <a:latin typeface="Optima" pitchFamily="34" charset="0"/>
              </a:rPr>
              <a:t>; 5  Not in the lust of concupiscence, even as the Gentiles which know not God: 6  That no man go beyond and defraud his brother in any matter: because that the Lord is the avenger of all such, as we also have forewarned you and testified. 7  For God hath not called us unto uncleanness, but unto holiness. </a:t>
            </a:r>
          </a:p>
          <a:p>
            <a:pPr marL="0" indent="0">
              <a:buNone/>
            </a:pPr>
            <a:endParaRPr lang="en-US" sz="2200" b="1" dirty="0">
              <a:solidFill>
                <a:schemeClr val="bg1"/>
              </a:solidFill>
              <a:latin typeface="Optima" pitchFamily="34" charset="0"/>
            </a:endParaRPr>
          </a:p>
        </p:txBody>
      </p:sp>
      <p:sp>
        <p:nvSpPr>
          <p:cNvPr id="8" name="Title 3"/>
          <p:cNvSpPr>
            <a:spLocks noGrp="1"/>
          </p:cNvSpPr>
          <p:nvPr>
            <p:ph type="title"/>
          </p:nvPr>
        </p:nvSpPr>
        <p:spPr>
          <a:xfrm>
            <a:off x="6858000" y="152400"/>
            <a:ext cx="3581400" cy="609600"/>
          </a:xfrm>
        </p:spPr>
        <p:txBody>
          <a:bodyPr>
            <a:normAutofit/>
          </a:bodyPr>
          <a:lstStyle/>
          <a:p>
            <a:r>
              <a:rPr lang="en-US" sz="2400" dirty="0">
                <a:solidFill>
                  <a:schemeClr val="bg1"/>
                </a:solidFill>
                <a:latin typeface="Optima" pitchFamily="34" charset="0"/>
              </a:rPr>
              <a:t>Preparing to Meet God!</a:t>
            </a:r>
          </a:p>
        </p:txBody>
      </p:sp>
      <p:sp>
        <p:nvSpPr>
          <p:cNvPr id="7" name="Content Placeholder 4"/>
          <p:cNvSpPr txBox="1">
            <a:spLocks/>
          </p:cNvSpPr>
          <p:nvPr/>
        </p:nvSpPr>
        <p:spPr>
          <a:xfrm>
            <a:off x="609600" y="914400"/>
            <a:ext cx="5527741" cy="60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600" b="1" dirty="0">
                <a:solidFill>
                  <a:schemeClr val="bg1"/>
                </a:solidFill>
                <a:latin typeface="Optima" pitchFamily="34" charset="0"/>
              </a:rPr>
              <a:t>Cleanliness</a:t>
            </a:r>
            <a:endParaRPr lang="en-US" sz="3600" dirty="0">
              <a:solidFill>
                <a:schemeClr val="bg1"/>
              </a:solidFill>
              <a:latin typeface="Optima" pitchFamily="34" charset="0"/>
            </a:endParaRPr>
          </a:p>
        </p:txBody>
      </p:sp>
    </p:spTree>
    <p:extLst>
      <p:ext uri="{BB962C8B-B14F-4D97-AF65-F5344CB8AC3E}">
        <p14:creationId xmlns:p14="http://schemas.microsoft.com/office/powerpoint/2010/main" val="96464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media.ldscdn.org/images/media-library/old-testament-seminary-curriculum-images/mount-sinai-egypt-moses-1244104-wallpaper.jpg?download=true"/>
          <p:cNvPicPr>
            <a:picLocks noChangeAspect="1" noChangeArrowheads="1"/>
          </p:cNvPicPr>
          <p:nvPr/>
        </p:nvPicPr>
        <p:blipFill>
          <a:blip r:embed="rId2">
            <a:extLst>
              <a:ext uri="{BEBA8EAE-BF5A-486C-A8C5-ECC9F3942E4B}">
                <a14:imgProps xmlns:a14="http://schemas.microsoft.com/office/drawing/2010/main">
                  <a14:imgLayer r:embed="rId3">
                    <a14:imgEffect>
                      <a14:artisticPaintStrokes/>
                    </a14:imgEffect>
                    <a14:imgEffect>
                      <a14:colorTemperature colorTemp="5900"/>
                    </a14:imgEffect>
                    <a14:imgEffect>
                      <a14:saturation sat="66000"/>
                    </a14:imgEffect>
                    <a14:imgEffect>
                      <a14:brightnessContrast bright="-19000"/>
                    </a14:imgEffect>
                  </a14:imgLayer>
                </a14:imgProps>
              </a:ext>
              <a:ext uri="{28A0092B-C50C-407E-A947-70E740481C1C}">
                <a14:useLocalDpi xmlns:a14="http://schemas.microsoft.com/office/drawing/2010/main" val="0"/>
              </a:ext>
            </a:extLst>
          </a:blip>
          <a:srcRect/>
          <a:stretch>
            <a:fillRect/>
          </a:stretch>
        </p:blipFill>
        <p:spPr bwMode="auto">
          <a:xfrm>
            <a:off x="0" y="-2136"/>
            <a:ext cx="12192000" cy="6860136"/>
          </a:xfrm>
          <a:prstGeom prst="rect">
            <a:avLst/>
          </a:prstGeom>
          <a:noFill/>
          <a:effectLst>
            <a:outerShdw sx="1000" sy="1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609600" y="1600200"/>
            <a:ext cx="10972800" cy="4876800"/>
          </a:xfrm>
        </p:spPr>
        <p:txBody>
          <a:bodyPr>
            <a:noAutofit/>
          </a:bodyPr>
          <a:lstStyle/>
          <a:p>
            <a:r>
              <a:rPr lang="en-US" sz="2400" b="1" dirty="0">
                <a:solidFill>
                  <a:schemeClr val="bg1"/>
                </a:solidFill>
                <a:latin typeface="Optima" pitchFamily="34" charset="0"/>
              </a:rPr>
              <a:t>Physical</a:t>
            </a:r>
          </a:p>
          <a:p>
            <a:pPr lvl="1"/>
            <a:r>
              <a:rPr lang="en-US" sz="2200" b="1" dirty="0">
                <a:solidFill>
                  <a:schemeClr val="bg1"/>
                </a:solidFill>
                <a:latin typeface="Optima" pitchFamily="34" charset="0"/>
              </a:rPr>
              <a:t>Cleanliness communicates importance</a:t>
            </a:r>
          </a:p>
          <a:p>
            <a:pPr lvl="1"/>
            <a:r>
              <a:rPr lang="en-US" sz="2200" b="1" dirty="0">
                <a:solidFill>
                  <a:schemeClr val="bg1"/>
                </a:solidFill>
                <a:latin typeface="Optima" pitchFamily="34" charset="0"/>
              </a:rPr>
              <a:t>Cleanliness carries a cost</a:t>
            </a:r>
          </a:p>
          <a:p>
            <a:pPr lvl="1"/>
            <a:r>
              <a:rPr lang="en-US" sz="2200" b="1" dirty="0">
                <a:solidFill>
                  <a:schemeClr val="bg1"/>
                </a:solidFill>
                <a:latin typeface="Optima" pitchFamily="34" charset="0"/>
              </a:rPr>
              <a:t>Cleanliness is good</a:t>
            </a:r>
          </a:p>
          <a:p>
            <a:pPr lvl="1"/>
            <a:endParaRPr lang="en-US" sz="2400" b="1" dirty="0">
              <a:solidFill>
                <a:schemeClr val="bg1"/>
              </a:solidFill>
              <a:latin typeface="Optima" pitchFamily="34" charset="0"/>
            </a:endParaRPr>
          </a:p>
          <a:p>
            <a:r>
              <a:rPr lang="en-US" sz="2400" b="1" dirty="0">
                <a:solidFill>
                  <a:schemeClr val="bg1"/>
                </a:solidFill>
                <a:latin typeface="Optima" pitchFamily="34" charset="0"/>
              </a:rPr>
              <a:t>Spiritual</a:t>
            </a:r>
          </a:p>
          <a:p>
            <a:pPr lvl="1"/>
            <a:r>
              <a:rPr lang="en-US" sz="2200" b="1" dirty="0">
                <a:solidFill>
                  <a:schemeClr val="bg1"/>
                </a:solidFill>
                <a:latin typeface="Optima" pitchFamily="34" charset="0"/>
              </a:rPr>
              <a:t>Self Righteousness</a:t>
            </a:r>
          </a:p>
          <a:p>
            <a:pPr lvl="2"/>
            <a:r>
              <a:rPr lang="en-US" sz="2000" b="1" dirty="0">
                <a:solidFill>
                  <a:schemeClr val="bg1"/>
                </a:solidFill>
                <a:latin typeface="Optima" pitchFamily="34" charset="0"/>
              </a:rPr>
              <a:t>Dirt from the World</a:t>
            </a:r>
          </a:p>
          <a:p>
            <a:pPr lvl="2"/>
            <a:r>
              <a:rPr lang="en-US" sz="2000" b="1" dirty="0">
                <a:solidFill>
                  <a:schemeClr val="bg1"/>
                </a:solidFill>
                <a:latin typeface="Optima" pitchFamily="34" charset="0"/>
              </a:rPr>
              <a:t>Stain of the flesh</a:t>
            </a:r>
            <a:endParaRPr lang="en-US" sz="2400" dirty="0">
              <a:solidFill>
                <a:schemeClr val="bg1"/>
              </a:solidFill>
              <a:latin typeface="Optima" pitchFamily="34" charset="0"/>
            </a:endParaRPr>
          </a:p>
          <a:p>
            <a:pPr marL="0" indent="0">
              <a:buNone/>
            </a:pPr>
            <a:endParaRPr lang="en-US" sz="800" b="1" dirty="0">
              <a:solidFill>
                <a:schemeClr val="bg1"/>
              </a:solidFill>
              <a:latin typeface="Optima" pitchFamily="34" charset="0"/>
            </a:endParaRPr>
          </a:p>
          <a:p>
            <a:pPr marL="0" indent="0">
              <a:buNone/>
            </a:pPr>
            <a:r>
              <a:rPr lang="en-US" sz="2000" b="1" dirty="0">
                <a:solidFill>
                  <a:schemeClr val="bg1"/>
                </a:solidFill>
                <a:latin typeface="Optima" pitchFamily="34" charset="0"/>
              </a:rPr>
              <a:t>There is no substitute for purity to God. No amount of ministry, or Bible Study, or good works will cover the stench of our carnality in his nostrils. His expectation is that we cleanse ourselves regularly, especially when we endeavor to come into His presence.</a:t>
            </a:r>
          </a:p>
          <a:p>
            <a:endParaRPr lang="en-US" sz="2400" dirty="0">
              <a:solidFill>
                <a:schemeClr val="bg1"/>
              </a:solidFill>
              <a:latin typeface="Optima" pitchFamily="34" charset="0"/>
            </a:endParaRPr>
          </a:p>
        </p:txBody>
      </p:sp>
      <p:sp>
        <p:nvSpPr>
          <p:cNvPr id="8" name="Title 3"/>
          <p:cNvSpPr>
            <a:spLocks noGrp="1"/>
          </p:cNvSpPr>
          <p:nvPr>
            <p:ph type="title"/>
          </p:nvPr>
        </p:nvSpPr>
        <p:spPr>
          <a:xfrm>
            <a:off x="6858000" y="152400"/>
            <a:ext cx="3581400" cy="609600"/>
          </a:xfrm>
        </p:spPr>
        <p:txBody>
          <a:bodyPr>
            <a:normAutofit/>
          </a:bodyPr>
          <a:lstStyle/>
          <a:p>
            <a:r>
              <a:rPr lang="en-US" sz="2400" dirty="0">
                <a:solidFill>
                  <a:schemeClr val="bg1"/>
                </a:solidFill>
                <a:latin typeface="Optima" pitchFamily="34" charset="0"/>
              </a:rPr>
              <a:t>Preparing to Meet God!</a:t>
            </a:r>
          </a:p>
        </p:txBody>
      </p:sp>
      <p:sp>
        <p:nvSpPr>
          <p:cNvPr id="7" name="Content Placeholder 4"/>
          <p:cNvSpPr txBox="1">
            <a:spLocks/>
          </p:cNvSpPr>
          <p:nvPr/>
        </p:nvSpPr>
        <p:spPr>
          <a:xfrm>
            <a:off x="609600" y="914400"/>
            <a:ext cx="5527741" cy="60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600" b="1" dirty="0">
                <a:solidFill>
                  <a:schemeClr val="bg1"/>
                </a:solidFill>
                <a:latin typeface="Optima" pitchFamily="34" charset="0"/>
              </a:rPr>
              <a:t>Cleanliness</a:t>
            </a:r>
            <a:endParaRPr lang="en-US" sz="3600" dirty="0">
              <a:solidFill>
                <a:schemeClr val="bg1"/>
              </a:solidFill>
              <a:latin typeface="Optima" pitchFamily="34" charset="0"/>
            </a:endParaRPr>
          </a:p>
        </p:txBody>
      </p:sp>
    </p:spTree>
    <p:extLst>
      <p:ext uri="{BB962C8B-B14F-4D97-AF65-F5344CB8AC3E}">
        <p14:creationId xmlns:p14="http://schemas.microsoft.com/office/powerpoint/2010/main" val="418107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29" y="-297"/>
            <a:ext cx="12193057" cy="6858594"/>
          </a:xfrm>
          <a:prstGeom prst="rect">
            <a:avLst/>
          </a:prstGeom>
        </p:spPr>
      </p:pic>
    </p:spTree>
    <p:extLst>
      <p:ext uri="{BB962C8B-B14F-4D97-AF65-F5344CB8AC3E}">
        <p14:creationId xmlns:p14="http://schemas.microsoft.com/office/powerpoint/2010/main" val="44278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media.ldscdn.org/images/media-library/old-testament-seminary-curriculum-images/mount-sinai-egypt-moses-1244104-wallpaper.jpg?download=true"/>
          <p:cNvPicPr>
            <a:picLocks noChangeAspect="1" noChangeArrowheads="1"/>
          </p:cNvPicPr>
          <p:nvPr/>
        </p:nvPicPr>
        <p:blipFill>
          <a:blip r:embed="rId2">
            <a:extLst>
              <a:ext uri="{BEBA8EAE-BF5A-486C-A8C5-ECC9F3942E4B}">
                <a14:imgProps xmlns:a14="http://schemas.microsoft.com/office/drawing/2010/main">
                  <a14:imgLayer r:embed="rId3">
                    <a14:imgEffect>
                      <a14:artisticPaintStrokes/>
                    </a14:imgEffect>
                    <a14:imgEffect>
                      <a14:colorTemperature colorTemp="5900"/>
                    </a14:imgEffect>
                    <a14:imgEffect>
                      <a14:saturation sat="66000"/>
                    </a14:imgEffect>
                    <a14:imgEffect>
                      <a14:brightnessContrast bright="-19000"/>
                    </a14:imgEffect>
                  </a14:imgLayer>
                </a14:imgProps>
              </a:ext>
              <a:ext uri="{28A0092B-C50C-407E-A947-70E740481C1C}">
                <a14:useLocalDpi xmlns:a14="http://schemas.microsoft.com/office/drawing/2010/main" val="0"/>
              </a:ext>
            </a:extLst>
          </a:blip>
          <a:srcRect/>
          <a:stretch>
            <a:fillRect/>
          </a:stretch>
        </p:blipFill>
        <p:spPr bwMode="auto">
          <a:xfrm>
            <a:off x="0" y="-2136"/>
            <a:ext cx="12192000" cy="6860136"/>
          </a:xfrm>
          <a:prstGeom prst="rect">
            <a:avLst/>
          </a:prstGeom>
          <a:noFill/>
          <a:effectLst>
            <a:outerShdw sx="1000" sy="1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609600" y="1600200"/>
            <a:ext cx="10972800" cy="4876800"/>
          </a:xfrm>
        </p:spPr>
        <p:txBody>
          <a:bodyPr>
            <a:noAutofit/>
          </a:bodyPr>
          <a:lstStyle/>
          <a:p>
            <a:r>
              <a:rPr lang="en-US" sz="2400" b="1" dirty="0">
                <a:solidFill>
                  <a:schemeClr val="bg1"/>
                </a:solidFill>
                <a:latin typeface="Optima" pitchFamily="34" charset="0"/>
              </a:rPr>
              <a:t>God has expectations of His people</a:t>
            </a:r>
          </a:p>
          <a:p>
            <a:pPr lvl="1"/>
            <a:r>
              <a:rPr lang="en-US" sz="2000" b="1" dirty="0">
                <a:solidFill>
                  <a:schemeClr val="bg1"/>
                </a:solidFill>
                <a:latin typeface="Optima" pitchFamily="34" charset="0"/>
              </a:rPr>
              <a:t>Israel to be His Priests and a Holy nation – vs 6</a:t>
            </a:r>
          </a:p>
          <a:p>
            <a:pPr lvl="1"/>
            <a:r>
              <a:rPr lang="en-US" sz="2000" b="1" dirty="0">
                <a:solidFill>
                  <a:schemeClr val="bg1"/>
                </a:solidFill>
                <a:latin typeface="Optima" pitchFamily="34" charset="0"/>
              </a:rPr>
              <a:t>For us is to be conformed to Christs image, who is Holy and our High Priest</a:t>
            </a:r>
          </a:p>
          <a:p>
            <a:pPr marL="457200" lvl="1" indent="0">
              <a:buNone/>
            </a:pPr>
            <a:r>
              <a:rPr lang="en-US" sz="2000" b="1" dirty="0">
                <a:solidFill>
                  <a:schemeClr val="bg1"/>
                </a:solidFill>
                <a:latin typeface="Optima" pitchFamily="34" charset="0"/>
              </a:rPr>
              <a:t>Rom 8:29  For whom he did foreknow, he also did predestinate to be conformed to the image of his Son, that he might be the firstborn among many brethren. 30  Moreover whom he did predestinate, them he also called: and whom he called, them he also justified: and whom he justified, them he also glorified.</a:t>
            </a:r>
          </a:p>
          <a:p>
            <a:r>
              <a:rPr lang="en-US" sz="2400" b="1" dirty="0">
                <a:solidFill>
                  <a:schemeClr val="bg1"/>
                </a:solidFill>
                <a:latin typeface="Optima" pitchFamily="34" charset="0"/>
              </a:rPr>
              <a:t>Prior to meeting with God, He wants us to prepare ourselves</a:t>
            </a:r>
          </a:p>
          <a:p>
            <a:pPr lvl="1"/>
            <a:r>
              <a:rPr lang="en-US" sz="2000" b="1" dirty="0">
                <a:solidFill>
                  <a:schemeClr val="bg1"/>
                </a:solidFill>
                <a:latin typeface="Optima" pitchFamily="34" charset="0"/>
              </a:rPr>
              <a:t>By consecrating and sanctifying ourselves</a:t>
            </a:r>
          </a:p>
          <a:p>
            <a:pPr lvl="1"/>
            <a:r>
              <a:rPr lang="en-US" sz="2000" b="1" dirty="0">
                <a:solidFill>
                  <a:schemeClr val="bg1"/>
                </a:solidFill>
                <a:latin typeface="Optima" pitchFamily="34" charset="0"/>
              </a:rPr>
              <a:t>By cleaning ourselves</a:t>
            </a:r>
          </a:p>
          <a:p>
            <a:r>
              <a:rPr lang="en-US" sz="2400" b="1" dirty="0">
                <a:solidFill>
                  <a:schemeClr val="bg1"/>
                </a:solidFill>
                <a:latin typeface="Optima" pitchFamily="34" charset="0"/>
              </a:rPr>
              <a:t>Fear of the LORD</a:t>
            </a:r>
          </a:p>
          <a:p>
            <a:pPr lvl="1"/>
            <a:r>
              <a:rPr lang="en-US" sz="2000" b="1" dirty="0">
                <a:solidFill>
                  <a:schemeClr val="bg1"/>
                </a:solidFill>
                <a:latin typeface="Optima" pitchFamily="34" charset="0"/>
              </a:rPr>
              <a:t>Meeting with God is not comfortable</a:t>
            </a:r>
          </a:p>
          <a:p>
            <a:pPr lvl="1"/>
            <a:r>
              <a:rPr lang="en-US" sz="2000" b="1" dirty="0">
                <a:solidFill>
                  <a:schemeClr val="bg1"/>
                </a:solidFill>
                <a:latin typeface="Optima" pitchFamily="34" charset="0"/>
              </a:rPr>
              <a:t>Godly fear is good</a:t>
            </a:r>
          </a:p>
          <a:p>
            <a:pPr lvl="1"/>
            <a:endParaRPr lang="en-US" sz="2000" dirty="0">
              <a:solidFill>
                <a:schemeClr val="bg1"/>
              </a:solidFill>
              <a:latin typeface="Optima" pitchFamily="34" charset="0"/>
            </a:endParaRPr>
          </a:p>
        </p:txBody>
      </p:sp>
      <p:sp>
        <p:nvSpPr>
          <p:cNvPr id="8" name="Title 3"/>
          <p:cNvSpPr>
            <a:spLocks noGrp="1"/>
          </p:cNvSpPr>
          <p:nvPr>
            <p:ph type="title"/>
          </p:nvPr>
        </p:nvSpPr>
        <p:spPr>
          <a:xfrm>
            <a:off x="6858000" y="152400"/>
            <a:ext cx="3581400" cy="609600"/>
          </a:xfrm>
        </p:spPr>
        <p:txBody>
          <a:bodyPr>
            <a:normAutofit/>
          </a:bodyPr>
          <a:lstStyle/>
          <a:p>
            <a:r>
              <a:rPr lang="en-US" sz="2400" dirty="0">
                <a:solidFill>
                  <a:schemeClr val="bg1"/>
                </a:solidFill>
                <a:latin typeface="Optima" pitchFamily="34" charset="0"/>
              </a:rPr>
              <a:t>Preparing to Meet God!</a:t>
            </a:r>
          </a:p>
        </p:txBody>
      </p:sp>
      <p:sp>
        <p:nvSpPr>
          <p:cNvPr id="7" name="Content Placeholder 4"/>
          <p:cNvSpPr txBox="1">
            <a:spLocks/>
          </p:cNvSpPr>
          <p:nvPr/>
        </p:nvSpPr>
        <p:spPr>
          <a:xfrm>
            <a:off x="609600" y="914400"/>
            <a:ext cx="5527741" cy="60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600" b="1" dirty="0">
                <a:solidFill>
                  <a:schemeClr val="bg1"/>
                </a:solidFill>
                <a:latin typeface="Optima" pitchFamily="34" charset="0"/>
              </a:rPr>
              <a:t>Review</a:t>
            </a:r>
          </a:p>
        </p:txBody>
      </p:sp>
    </p:spTree>
    <p:extLst>
      <p:ext uri="{BB962C8B-B14F-4D97-AF65-F5344CB8AC3E}">
        <p14:creationId xmlns:p14="http://schemas.microsoft.com/office/powerpoint/2010/main" val="37795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media.ldscdn.org/images/media-library/old-testament-seminary-curriculum-images/mount-sinai-egypt-moses-1244104-wallpaper.jpg?download=true"/>
          <p:cNvPicPr>
            <a:picLocks noChangeAspect="1" noChangeArrowheads="1"/>
          </p:cNvPicPr>
          <p:nvPr/>
        </p:nvPicPr>
        <p:blipFill>
          <a:blip r:embed="rId2">
            <a:extLst>
              <a:ext uri="{BEBA8EAE-BF5A-486C-A8C5-ECC9F3942E4B}">
                <a14:imgProps xmlns:a14="http://schemas.microsoft.com/office/drawing/2010/main">
                  <a14:imgLayer r:embed="rId3">
                    <a14:imgEffect>
                      <a14:artisticPaintStrokes/>
                    </a14:imgEffect>
                    <a14:imgEffect>
                      <a14:colorTemperature colorTemp="5900"/>
                    </a14:imgEffect>
                    <a14:imgEffect>
                      <a14:saturation sat="66000"/>
                    </a14:imgEffect>
                    <a14:imgEffect>
                      <a14:brightnessContrast bright="-19000"/>
                    </a14:imgEffect>
                  </a14:imgLayer>
                </a14:imgProps>
              </a:ext>
              <a:ext uri="{28A0092B-C50C-407E-A947-70E740481C1C}">
                <a14:useLocalDpi xmlns:a14="http://schemas.microsoft.com/office/drawing/2010/main" val="0"/>
              </a:ext>
            </a:extLst>
          </a:blip>
          <a:srcRect/>
          <a:stretch>
            <a:fillRect/>
          </a:stretch>
        </p:blipFill>
        <p:spPr bwMode="auto">
          <a:xfrm>
            <a:off x="0" y="-2136"/>
            <a:ext cx="12192000" cy="6860136"/>
          </a:xfrm>
          <a:prstGeom prst="rect">
            <a:avLst/>
          </a:prstGeom>
          <a:noFill/>
          <a:effectLst>
            <a:outerShdw sx="1000" sy="1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609600" y="1600200"/>
            <a:ext cx="10972800" cy="4876800"/>
          </a:xfrm>
        </p:spPr>
        <p:txBody>
          <a:bodyPr>
            <a:noAutofit/>
          </a:bodyPr>
          <a:lstStyle/>
          <a:p>
            <a:r>
              <a:rPr lang="en-US" sz="2400" b="1" dirty="0">
                <a:solidFill>
                  <a:schemeClr val="bg1"/>
                </a:solidFill>
                <a:latin typeface="Optima" pitchFamily="34" charset="0"/>
              </a:rPr>
              <a:t>Pro 15:33  The fear of the LORD is the instruction of wisdom; and before </a:t>
            </a:r>
            <a:r>
              <a:rPr lang="en-US" sz="2400" b="1" dirty="0" err="1">
                <a:solidFill>
                  <a:schemeClr val="bg1"/>
                </a:solidFill>
                <a:latin typeface="Optima" pitchFamily="34" charset="0"/>
              </a:rPr>
              <a:t>honour</a:t>
            </a:r>
            <a:r>
              <a:rPr lang="en-US" sz="2400" b="1" dirty="0">
                <a:solidFill>
                  <a:schemeClr val="bg1"/>
                </a:solidFill>
                <a:latin typeface="Optima" pitchFamily="34" charset="0"/>
              </a:rPr>
              <a:t> is humility.</a:t>
            </a:r>
          </a:p>
          <a:p>
            <a:endParaRPr lang="en-US" sz="2400" b="1" dirty="0">
              <a:solidFill>
                <a:schemeClr val="bg1"/>
              </a:solidFill>
              <a:latin typeface="Optima" pitchFamily="34" charset="0"/>
            </a:endParaRPr>
          </a:p>
          <a:p>
            <a:r>
              <a:rPr lang="en-US" sz="2400" b="1" dirty="0">
                <a:solidFill>
                  <a:schemeClr val="bg1"/>
                </a:solidFill>
                <a:latin typeface="Optima" pitchFamily="34" charset="0"/>
              </a:rPr>
              <a:t>Pro 16:6  By mercy and truth iniquity is purged: and by the fear of the LORD men depart from evil.</a:t>
            </a:r>
          </a:p>
          <a:p>
            <a:endParaRPr lang="en-US" sz="2400" b="1" dirty="0">
              <a:solidFill>
                <a:schemeClr val="bg1"/>
              </a:solidFill>
              <a:latin typeface="Optima" pitchFamily="34" charset="0"/>
            </a:endParaRPr>
          </a:p>
          <a:p>
            <a:r>
              <a:rPr lang="en-US" sz="2400" b="1" dirty="0">
                <a:solidFill>
                  <a:schemeClr val="bg1"/>
                </a:solidFill>
                <a:latin typeface="Optima" pitchFamily="34" charset="0"/>
              </a:rPr>
              <a:t>Pro 14:27  The fear of the LORD is a fountain of life, to depart from the snares of death.</a:t>
            </a:r>
          </a:p>
          <a:p>
            <a:endParaRPr lang="en-US" sz="2400" b="1" dirty="0">
              <a:solidFill>
                <a:schemeClr val="bg1"/>
              </a:solidFill>
              <a:latin typeface="Optima" pitchFamily="34" charset="0"/>
            </a:endParaRPr>
          </a:p>
          <a:p>
            <a:r>
              <a:rPr lang="en-US" sz="2400" b="1" dirty="0">
                <a:solidFill>
                  <a:schemeClr val="bg1"/>
                </a:solidFill>
                <a:latin typeface="Optima" pitchFamily="34" charset="0"/>
              </a:rPr>
              <a:t>Pro 19:23  The fear of the LORD </a:t>
            </a:r>
            <a:r>
              <a:rPr lang="en-US" sz="2400" b="1" dirty="0" err="1">
                <a:solidFill>
                  <a:schemeClr val="bg1"/>
                </a:solidFill>
                <a:latin typeface="Optima" pitchFamily="34" charset="0"/>
              </a:rPr>
              <a:t>tendeth</a:t>
            </a:r>
            <a:r>
              <a:rPr lang="en-US" sz="2400" b="1" dirty="0">
                <a:solidFill>
                  <a:schemeClr val="bg1"/>
                </a:solidFill>
                <a:latin typeface="Optima" pitchFamily="34" charset="0"/>
              </a:rPr>
              <a:t> to life: and he that hath it shall abide satisfied; he shall not be visited with evil.</a:t>
            </a:r>
          </a:p>
          <a:p>
            <a:endParaRPr lang="en-US" sz="2400" dirty="0">
              <a:solidFill>
                <a:schemeClr val="bg1"/>
              </a:solidFill>
              <a:latin typeface="Optima" pitchFamily="34" charset="0"/>
            </a:endParaRPr>
          </a:p>
        </p:txBody>
      </p:sp>
      <p:sp>
        <p:nvSpPr>
          <p:cNvPr id="8" name="Title 3"/>
          <p:cNvSpPr>
            <a:spLocks noGrp="1"/>
          </p:cNvSpPr>
          <p:nvPr>
            <p:ph type="title"/>
          </p:nvPr>
        </p:nvSpPr>
        <p:spPr>
          <a:xfrm>
            <a:off x="6858000" y="152400"/>
            <a:ext cx="3581400" cy="609600"/>
          </a:xfrm>
        </p:spPr>
        <p:txBody>
          <a:bodyPr>
            <a:normAutofit/>
          </a:bodyPr>
          <a:lstStyle/>
          <a:p>
            <a:r>
              <a:rPr lang="en-US" sz="2400" dirty="0">
                <a:solidFill>
                  <a:schemeClr val="bg1"/>
                </a:solidFill>
                <a:latin typeface="Optima" pitchFamily="34" charset="0"/>
              </a:rPr>
              <a:t>Preparing to Meet God!</a:t>
            </a:r>
          </a:p>
        </p:txBody>
      </p:sp>
      <p:sp>
        <p:nvSpPr>
          <p:cNvPr id="7" name="Content Placeholder 4"/>
          <p:cNvSpPr txBox="1">
            <a:spLocks/>
          </p:cNvSpPr>
          <p:nvPr/>
        </p:nvSpPr>
        <p:spPr>
          <a:xfrm>
            <a:off x="609600" y="914400"/>
            <a:ext cx="5527741" cy="60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3600" dirty="0">
              <a:solidFill>
                <a:schemeClr val="bg1"/>
              </a:solidFill>
              <a:latin typeface="Optima" pitchFamily="34" charset="0"/>
            </a:endParaRPr>
          </a:p>
        </p:txBody>
      </p:sp>
    </p:spTree>
    <p:extLst>
      <p:ext uri="{BB962C8B-B14F-4D97-AF65-F5344CB8AC3E}">
        <p14:creationId xmlns:p14="http://schemas.microsoft.com/office/powerpoint/2010/main" val="120168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media.ldscdn.org/images/media-library/old-testament-seminary-curriculum-images/mount-sinai-egypt-moses-1244104-wallpaper.jpg?download=true"/>
          <p:cNvPicPr>
            <a:picLocks noChangeAspect="1" noChangeArrowheads="1"/>
          </p:cNvPicPr>
          <p:nvPr/>
        </p:nvPicPr>
        <p:blipFill>
          <a:blip r:embed="rId2">
            <a:extLst>
              <a:ext uri="{BEBA8EAE-BF5A-486C-A8C5-ECC9F3942E4B}">
                <a14:imgProps xmlns:a14="http://schemas.microsoft.com/office/drawing/2010/main">
                  <a14:imgLayer r:embed="rId3">
                    <a14:imgEffect>
                      <a14:artisticPaintStrokes/>
                    </a14:imgEffect>
                    <a14:imgEffect>
                      <a14:colorTemperature colorTemp="5900"/>
                    </a14:imgEffect>
                    <a14:imgEffect>
                      <a14:saturation sat="66000"/>
                    </a14:imgEffect>
                    <a14:imgEffect>
                      <a14:brightnessContrast bright="-19000"/>
                    </a14:imgEffect>
                  </a14:imgLayer>
                </a14:imgProps>
              </a:ext>
              <a:ext uri="{28A0092B-C50C-407E-A947-70E740481C1C}">
                <a14:useLocalDpi xmlns:a14="http://schemas.microsoft.com/office/drawing/2010/main" val="0"/>
              </a:ext>
            </a:extLst>
          </a:blip>
          <a:srcRect/>
          <a:stretch>
            <a:fillRect/>
          </a:stretch>
        </p:blipFill>
        <p:spPr bwMode="auto">
          <a:xfrm>
            <a:off x="0" y="-2136"/>
            <a:ext cx="12192000" cy="6860136"/>
          </a:xfrm>
          <a:prstGeom prst="rect">
            <a:avLst/>
          </a:prstGeom>
          <a:noFill/>
          <a:effectLst>
            <a:outerShdw sx="1000" sy="1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609600" y="1600200"/>
            <a:ext cx="10972800" cy="4876800"/>
          </a:xfrm>
        </p:spPr>
        <p:txBody>
          <a:bodyPr>
            <a:noAutofit/>
          </a:bodyPr>
          <a:lstStyle/>
          <a:p>
            <a:r>
              <a:rPr lang="en-US" sz="2400" b="1" dirty="0">
                <a:solidFill>
                  <a:schemeClr val="bg1"/>
                </a:solidFill>
                <a:latin typeface="Optima" pitchFamily="34" charset="0"/>
              </a:rPr>
              <a:t>In Reverence – Vs 12-13 &amp; 21-24</a:t>
            </a:r>
          </a:p>
          <a:p>
            <a:pPr lvl="1"/>
            <a:r>
              <a:rPr lang="en-US" sz="2200" b="1" dirty="0">
                <a:solidFill>
                  <a:schemeClr val="bg1"/>
                </a:solidFill>
                <a:latin typeface="Optima" pitchFamily="34" charset="0"/>
              </a:rPr>
              <a:t>Set Bounds</a:t>
            </a:r>
          </a:p>
          <a:p>
            <a:pPr lvl="2"/>
            <a:r>
              <a:rPr lang="en-US" sz="1800" b="1" dirty="0">
                <a:solidFill>
                  <a:schemeClr val="bg1"/>
                </a:solidFill>
                <a:latin typeface="Optima" pitchFamily="34" charset="0"/>
              </a:rPr>
              <a:t>“Set bounds about the mount, and sanctify it.”</a:t>
            </a:r>
          </a:p>
          <a:p>
            <a:pPr marL="457200" lvl="1" indent="0">
              <a:buNone/>
            </a:pPr>
            <a:endParaRPr lang="en-US" sz="2400" b="1" dirty="0">
              <a:solidFill>
                <a:schemeClr val="bg1"/>
              </a:solidFill>
              <a:latin typeface="Optima" pitchFamily="34" charset="0"/>
            </a:endParaRPr>
          </a:p>
          <a:p>
            <a:pPr marL="457200" lvl="1" indent="0">
              <a:buNone/>
            </a:pPr>
            <a:r>
              <a:rPr lang="en-US" sz="2400" b="1" dirty="0">
                <a:solidFill>
                  <a:schemeClr val="bg1"/>
                </a:solidFill>
                <a:latin typeface="Optima" pitchFamily="34" charset="0"/>
              </a:rPr>
              <a:t>A casual attitude toward God, will end in death</a:t>
            </a:r>
          </a:p>
          <a:p>
            <a:pPr marL="457200" lvl="1" indent="0">
              <a:buNone/>
            </a:pPr>
            <a:endParaRPr lang="en-US" sz="2400" b="1" dirty="0">
              <a:solidFill>
                <a:schemeClr val="bg1"/>
              </a:solidFill>
              <a:latin typeface="Optima" pitchFamily="34" charset="0"/>
            </a:endParaRPr>
          </a:p>
          <a:p>
            <a:pPr marL="457200" lvl="1" indent="0">
              <a:buNone/>
            </a:pPr>
            <a:r>
              <a:rPr lang="en-US" sz="2400" b="1" dirty="0">
                <a:solidFill>
                  <a:schemeClr val="bg1"/>
                </a:solidFill>
                <a:latin typeface="Optima" pitchFamily="34" charset="0"/>
              </a:rPr>
              <a:t>We will do what we have prepared ahead of time</a:t>
            </a:r>
          </a:p>
        </p:txBody>
      </p:sp>
      <p:sp>
        <p:nvSpPr>
          <p:cNvPr id="8" name="Title 3"/>
          <p:cNvSpPr>
            <a:spLocks noGrp="1"/>
          </p:cNvSpPr>
          <p:nvPr>
            <p:ph type="title"/>
          </p:nvPr>
        </p:nvSpPr>
        <p:spPr>
          <a:xfrm>
            <a:off x="6858000" y="152400"/>
            <a:ext cx="3581400" cy="609600"/>
          </a:xfrm>
        </p:spPr>
        <p:txBody>
          <a:bodyPr>
            <a:normAutofit/>
          </a:bodyPr>
          <a:lstStyle/>
          <a:p>
            <a:r>
              <a:rPr lang="en-US" sz="2400" dirty="0">
                <a:solidFill>
                  <a:schemeClr val="bg1"/>
                </a:solidFill>
                <a:latin typeface="Optima" pitchFamily="34" charset="0"/>
              </a:rPr>
              <a:t>Preparing to Meet God!</a:t>
            </a:r>
          </a:p>
        </p:txBody>
      </p:sp>
      <p:sp>
        <p:nvSpPr>
          <p:cNvPr id="7" name="Content Placeholder 4"/>
          <p:cNvSpPr txBox="1">
            <a:spLocks/>
          </p:cNvSpPr>
          <p:nvPr/>
        </p:nvSpPr>
        <p:spPr>
          <a:xfrm>
            <a:off x="609600" y="914400"/>
            <a:ext cx="5527741" cy="60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600" b="1" dirty="0">
                <a:solidFill>
                  <a:schemeClr val="bg1"/>
                </a:solidFill>
                <a:latin typeface="Optima" pitchFamily="34" charset="0"/>
              </a:rPr>
              <a:t>Conformity</a:t>
            </a:r>
          </a:p>
        </p:txBody>
      </p:sp>
    </p:spTree>
    <p:extLst>
      <p:ext uri="{BB962C8B-B14F-4D97-AF65-F5344CB8AC3E}">
        <p14:creationId xmlns:p14="http://schemas.microsoft.com/office/powerpoint/2010/main" val="207984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media.ldscdn.org/images/media-library/old-testament-seminary-curriculum-images/mount-sinai-egypt-moses-1244104-wallpaper.jpg?download=true"/>
          <p:cNvPicPr>
            <a:picLocks noChangeAspect="1" noChangeArrowheads="1"/>
          </p:cNvPicPr>
          <p:nvPr/>
        </p:nvPicPr>
        <p:blipFill>
          <a:blip r:embed="rId2">
            <a:extLst>
              <a:ext uri="{BEBA8EAE-BF5A-486C-A8C5-ECC9F3942E4B}">
                <a14:imgProps xmlns:a14="http://schemas.microsoft.com/office/drawing/2010/main">
                  <a14:imgLayer r:embed="rId3">
                    <a14:imgEffect>
                      <a14:artisticPaintStrokes/>
                    </a14:imgEffect>
                    <a14:imgEffect>
                      <a14:colorTemperature colorTemp="5900"/>
                    </a14:imgEffect>
                    <a14:imgEffect>
                      <a14:saturation sat="66000"/>
                    </a14:imgEffect>
                    <a14:imgEffect>
                      <a14:brightnessContrast bright="-19000"/>
                    </a14:imgEffect>
                  </a14:imgLayer>
                </a14:imgProps>
              </a:ext>
              <a:ext uri="{28A0092B-C50C-407E-A947-70E740481C1C}">
                <a14:useLocalDpi xmlns:a14="http://schemas.microsoft.com/office/drawing/2010/main" val="0"/>
              </a:ext>
            </a:extLst>
          </a:blip>
          <a:srcRect/>
          <a:stretch>
            <a:fillRect/>
          </a:stretch>
        </p:blipFill>
        <p:spPr bwMode="auto">
          <a:xfrm>
            <a:off x="0" y="-2136"/>
            <a:ext cx="12192000" cy="6860136"/>
          </a:xfrm>
          <a:prstGeom prst="rect">
            <a:avLst/>
          </a:prstGeom>
          <a:noFill/>
          <a:effectLst>
            <a:outerShdw sx="1000" sy="1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609600" y="1600200"/>
            <a:ext cx="10972800" cy="4876800"/>
          </a:xfrm>
        </p:spPr>
        <p:txBody>
          <a:bodyPr>
            <a:noAutofit/>
          </a:bodyPr>
          <a:lstStyle/>
          <a:p>
            <a:r>
              <a:rPr lang="en-US" sz="2400" b="1" dirty="0">
                <a:solidFill>
                  <a:schemeClr val="bg1"/>
                </a:solidFill>
                <a:latin typeface="Optima" pitchFamily="34" charset="0"/>
              </a:rPr>
              <a:t>In Sanctification – Vs 14-15</a:t>
            </a:r>
          </a:p>
          <a:p>
            <a:pPr lvl="1"/>
            <a:r>
              <a:rPr lang="en-US" sz="2200" b="1" dirty="0">
                <a:solidFill>
                  <a:schemeClr val="bg1"/>
                </a:solidFill>
                <a:latin typeface="Optima" pitchFamily="34" charset="0"/>
              </a:rPr>
              <a:t>Set Bounds</a:t>
            </a:r>
          </a:p>
          <a:p>
            <a:pPr lvl="1"/>
            <a:r>
              <a:rPr lang="en-US" sz="2200" b="1" dirty="0">
                <a:solidFill>
                  <a:schemeClr val="bg1"/>
                </a:solidFill>
                <a:latin typeface="Optima" pitchFamily="34" charset="0"/>
              </a:rPr>
              <a:t>Eliminating distractions from the big 3</a:t>
            </a:r>
          </a:p>
          <a:p>
            <a:pPr lvl="2"/>
            <a:r>
              <a:rPr lang="en-US" sz="2000" b="1" dirty="0">
                <a:solidFill>
                  <a:schemeClr val="bg1"/>
                </a:solidFill>
                <a:latin typeface="Optima" pitchFamily="34" charset="0"/>
              </a:rPr>
              <a:t>The World The Flesh and The Devil</a:t>
            </a:r>
          </a:p>
          <a:p>
            <a:pPr lvl="3"/>
            <a:r>
              <a:rPr lang="en-US" sz="1600" b="1" dirty="0">
                <a:solidFill>
                  <a:schemeClr val="bg1"/>
                </a:solidFill>
                <a:latin typeface="Optima" pitchFamily="34" charset="0"/>
              </a:rPr>
              <a:t>World is usually distractions of entertainments</a:t>
            </a:r>
          </a:p>
          <a:p>
            <a:pPr lvl="4"/>
            <a:r>
              <a:rPr lang="en-US" sz="1600" b="1" dirty="0">
                <a:solidFill>
                  <a:schemeClr val="bg1"/>
                </a:solidFill>
                <a:latin typeface="Optima" pitchFamily="34" charset="0"/>
              </a:rPr>
              <a:t>Screens</a:t>
            </a:r>
          </a:p>
          <a:p>
            <a:pPr lvl="4"/>
            <a:r>
              <a:rPr lang="en-US" sz="1600" b="1" dirty="0" err="1">
                <a:solidFill>
                  <a:schemeClr val="bg1"/>
                </a:solidFill>
                <a:latin typeface="Optima" pitchFamily="34" charset="0"/>
              </a:rPr>
              <a:t>Coveteousness</a:t>
            </a:r>
            <a:endParaRPr lang="en-US" sz="1600" b="1" dirty="0">
              <a:solidFill>
                <a:schemeClr val="bg1"/>
              </a:solidFill>
              <a:latin typeface="Optima" pitchFamily="34" charset="0"/>
            </a:endParaRPr>
          </a:p>
          <a:p>
            <a:pPr lvl="3"/>
            <a:r>
              <a:rPr lang="en-US" sz="1600" b="1" dirty="0">
                <a:solidFill>
                  <a:schemeClr val="bg1"/>
                </a:solidFill>
                <a:latin typeface="Optima" pitchFamily="34" charset="0"/>
              </a:rPr>
              <a:t>Flesh is usually distractions of urges</a:t>
            </a:r>
          </a:p>
          <a:p>
            <a:pPr lvl="4"/>
            <a:r>
              <a:rPr lang="en-US" sz="1600" b="1" dirty="0">
                <a:solidFill>
                  <a:schemeClr val="bg1"/>
                </a:solidFill>
                <a:latin typeface="Optima" pitchFamily="34" charset="0"/>
              </a:rPr>
              <a:t>We are only to be addicted to God and His Work</a:t>
            </a:r>
          </a:p>
          <a:p>
            <a:pPr lvl="3"/>
            <a:r>
              <a:rPr lang="en-US" sz="1600" b="1" dirty="0">
                <a:solidFill>
                  <a:schemeClr val="bg1"/>
                </a:solidFill>
                <a:latin typeface="Optima" pitchFamily="34" charset="0"/>
              </a:rPr>
              <a:t>Devil is usually distractions of selfishness and pride</a:t>
            </a:r>
          </a:p>
          <a:p>
            <a:pPr lvl="4"/>
            <a:r>
              <a:rPr lang="en-US" sz="1600" b="1" dirty="0">
                <a:solidFill>
                  <a:schemeClr val="bg1"/>
                </a:solidFill>
                <a:latin typeface="Optima" pitchFamily="34" charset="0"/>
              </a:rPr>
              <a:t>Obtaining attention</a:t>
            </a:r>
          </a:p>
          <a:p>
            <a:pPr marL="400050" lvl="4" indent="0">
              <a:buNone/>
            </a:pPr>
            <a:endParaRPr lang="en-US" sz="1600" b="1" dirty="0">
              <a:solidFill>
                <a:schemeClr val="bg1"/>
              </a:solidFill>
              <a:latin typeface="Optima" pitchFamily="34" charset="0"/>
            </a:endParaRPr>
          </a:p>
          <a:p>
            <a:pPr marL="457200" lvl="1" indent="0">
              <a:buNone/>
            </a:pPr>
            <a:r>
              <a:rPr lang="en-US" sz="2200" b="1" dirty="0">
                <a:solidFill>
                  <a:schemeClr val="bg1"/>
                </a:solidFill>
                <a:latin typeface="Optima" pitchFamily="34" charset="0"/>
              </a:rPr>
              <a:t>Contentment within Godly boundaries is a key to a satisfied Christian life. </a:t>
            </a:r>
          </a:p>
          <a:p>
            <a:pPr lvl="3"/>
            <a:endParaRPr lang="en-US" sz="600" b="1" dirty="0">
              <a:solidFill>
                <a:schemeClr val="bg1"/>
              </a:solidFill>
              <a:latin typeface="Optima" pitchFamily="34" charset="0"/>
            </a:endParaRPr>
          </a:p>
        </p:txBody>
      </p:sp>
      <p:sp>
        <p:nvSpPr>
          <p:cNvPr id="8" name="Title 3"/>
          <p:cNvSpPr>
            <a:spLocks noGrp="1"/>
          </p:cNvSpPr>
          <p:nvPr>
            <p:ph type="title"/>
          </p:nvPr>
        </p:nvSpPr>
        <p:spPr>
          <a:xfrm>
            <a:off x="6858000" y="152400"/>
            <a:ext cx="3581400" cy="609600"/>
          </a:xfrm>
        </p:spPr>
        <p:txBody>
          <a:bodyPr>
            <a:normAutofit/>
          </a:bodyPr>
          <a:lstStyle/>
          <a:p>
            <a:r>
              <a:rPr lang="en-US" sz="2400" dirty="0">
                <a:solidFill>
                  <a:schemeClr val="bg1"/>
                </a:solidFill>
                <a:latin typeface="Optima" pitchFamily="34" charset="0"/>
              </a:rPr>
              <a:t>Preparing to Meet God!</a:t>
            </a:r>
          </a:p>
        </p:txBody>
      </p:sp>
      <p:sp>
        <p:nvSpPr>
          <p:cNvPr id="7" name="Content Placeholder 4"/>
          <p:cNvSpPr txBox="1">
            <a:spLocks/>
          </p:cNvSpPr>
          <p:nvPr/>
        </p:nvSpPr>
        <p:spPr>
          <a:xfrm>
            <a:off x="609600" y="914400"/>
            <a:ext cx="5527741" cy="60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600" b="1" dirty="0">
                <a:solidFill>
                  <a:schemeClr val="bg1"/>
                </a:solidFill>
                <a:latin typeface="Optima" pitchFamily="34" charset="0"/>
              </a:rPr>
              <a:t>Conformity</a:t>
            </a:r>
          </a:p>
        </p:txBody>
      </p:sp>
    </p:spTree>
    <p:extLst>
      <p:ext uri="{BB962C8B-B14F-4D97-AF65-F5344CB8AC3E}">
        <p14:creationId xmlns:p14="http://schemas.microsoft.com/office/powerpoint/2010/main" val="84438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media.ldscdn.org/images/media-library/old-testament-seminary-curriculum-images/mount-sinai-egypt-moses-1244104-wallpaper.jpg?download=true"/>
          <p:cNvPicPr>
            <a:picLocks noChangeAspect="1" noChangeArrowheads="1"/>
          </p:cNvPicPr>
          <p:nvPr/>
        </p:nvPicPr>
        <p:blipFill>
          <a:blip r:embed="rId2">
            <a:extLst>
              <a:ext uri="{BEBA8EAE-BF5A-486C-A8C5-ECC9F3942E4B}">
                <a14:imgProps xmlns:a14="http://schemas.microsoft.com/office/drawing/2010/main">
                  <a14:imgLayer r:embed="rId3">
                    <a14:imgEffect>
                      <a14:artisticPaintStrokes/>
                    </a14:imgEffect>
                    <a14:imgEffect>
                      <a14:colorTemperature colorTemp="5900"/>
                    </a14:imgEffect>
                    <a14:imgEffect>
                      <a14:saturation sat="66000"/>
                    </a14:imgEffect>
                    <a14:imgEffect>
                      <a14:brightnessContrast bright="-19000"/>
                    </a14:imgEffect>
                  </a14:imgLayer>
                </a14:imgProps>
              </a:ext>
              <a:ext uri="{28A0092B-C50C-407E-A947-70E740481C1C}">
                <a14:useLocalDpi xmlns:a14="http://schemas.microsoft.com/office/drawing/2010/main" val="0"/>
              </a:ext>
            </a:extLst>
          </a:blip>
          <a:srcRect/>
          <a:stretch>
            <a:fillRect/>
          </a:stretch>
        </p:blipFill>
        <p:spPr bwMode="auto">
          <a:xfrm>
            <a:off x="0" y="-2136"/>
            <a:ext cx="12192000" cy="6860136"/>
          </a:xfrm>
          <a:prstGeom prst="rect">
            <a:avLst/>
          </a:prstGeom>
          <a:noFill/>
          <a:effectLst>
            <a:outerShdw sx="1000" sy="1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609600" y="1600200"/>
            <a:ext cx="10972800" cy="4876800"/>
          </a:xfrm>
        </p:spPr>
        <p:txBody>
          <a:bodyPr>
            <a:noAutofit/>
          </a:bodyPr>
          <a:lstStyle/>
          <a:p>
            <a:r>
              <a:rPr lang="en-US" sz="2400" b="1" dirty="0">
                <a:solidFill>
                  <a:schemeClr val="bg1"/>
                </a:solidFill>
                <a:latin typeface="Optima" pitchFamily="34" charset="0"/>
              </a:rPr>
              <a:t>In Cleansing – Vs 14-15</a:t>
            </a:r>
          </a:p>
          <a:p>
            <a:pPr lvl="1"/>
            <a:r>
              <a:rPr lang="en-US" sz="2200" b="1" dirty="0">
                <a:solidFill>
                  <a:schemeClr val="bg1"/>
                </a:solidFill>
                <a:latin typeface="Optima" pitchFamily="34" charset="0"/>
              </a:rPr>
              <a:t>Of ourselves, we are never enough</a:t>
            </a:r>
          </a:p>
          <a:p>
            <a:pPr marL="457200" lvl="1" indent="0">
              <a:buNone/>
            </a:pPr>
            <a:r>
              <a:rPr lang="en-US" sz="2000" b="1" dirty="0">
                <a:solidFill>
                  <a:schemeClr val="bg1"/>
                </a:solidFill>
                <a:latin typeface="Optima" pitchFamily="34" charset="0"/>
              </a:rPr>
              <a:t>Isa 64:6  But we are all as an unclean thing, and all our </a:t>
            </a:r>
            <a:r>
              <a:rPr lang="en-US" sz="2000" b="1" dirty="0" err="1">
                <a:solidFill>
                  <a:schemeClr val="bg1"/>
                </a:solidFill>
                <a:latin typeface="Optima" pitchFamily="34" charset="0"/>
              </a:rPr>
              <a:t>righteousnesses</a:t>
            </a:r>
            <a:r>
              <a:rPr lang="en-US" sz="2000" b="1" dirty="0">
                <a:solidFill>
                  <a:schemeClr val="bg1"/>
                </a:solidFill>
                <a:latin typeface="Optima" pitchFamily="34" charset="0"/>
              </a:rPr>
              <a:t> are as filthy rags; and we all do fade as a leaf; and our iniquities, like the wind, have taken us away.</a:t>
            </a:r>
          </a:p>
          <a:p>
            <a:pPr marL="457200" lvl="1" indent="0">
              <a:buNone/>
            </a:pPr>
            <a:endParaRPr lang="en-US" sz="2000" b="1" dirty="0">
              <a:solidFill>
                <a:schemeClr val="bg1"/>
              </a:solidFill>
              <a:latin typeface="Optima" pitchFamily="34" charset="0"/>
            </a:endParaRPr>
          </a:p>
          <a:p>
            <a:pPr lvl="1"/>
            <a:r>
              <a:rPr lang="en-US" sz="2200" b="1" dirty="0">
                <a:solidFill>
                  <a:schemeClr val="bg1"/>
                </a:solidFill>
                <a:latin typeface="Optima" pitchFamily="34" charset="0"/>
              </a:rPr>
              <a:t>Rest in the finished work of Jesus</a:t>
            </a:r>
          </a:p>
          <a:p>
            <a:pPr lvl="1"/>
            <a:endParaRPr lang="en-US" sz="2200" b="1" dirty="0">
              <a:solidFill>
                <a:schemeClr val="bg1"/>
              </a:solidFill>
              <a:latin typeface="Optima" pitchFamily="34" charset="0"/>
            </a:endParaRPr>
          </a:p>
          <a:p>
            <a:pPr marL="457200" lvl="1" indent="0">
              <a:buNone/>
            </a:pPr>
            <a:r>
              <a:rPr lang="en-US" sz="2000" b="1" dirty="0" err="1">
                <a:solidFill>
                  <a:schemeClr val="bg1"/>
                </a:solidFill>
                <a:latin typeface="Optima" pitchFamily="34" charset="0"/>
              </a:rPr>
              <a:t>Zec</a:t>
            </a:r>
            <a:r>
              <a:rPr lang="en-US" sz="2000" b="1" dirty="0">
                <a:solidFill>
                  <a:schemeClr val="bg1"/>
                </a:solidFill>
                <a:latin typeface="Optima" pitchFamily="34" charset="0"/>
              </a:rPr>
              <a:t> 3:3  Now Joshua was clothed with filthy garments, and stood before the angel.    4  And he answered and </a:t>
            </a:r>
            <a:r>
              <a:rPr lang="en-US" sz="2000" b="1" dirty="0" err="1">
                <a:solidFill>
                  <a:schemeClr val="bg1"/>
                </a:solidFill>
                <a:latin typeface="Optima" pitchFamily="34" charset="0"/>
              </a:rPr>
              <a:t>spake</a:t>
            </a:r>
            <a:r>
              <a:rPr lang="en-US" sz="2000" b="1" dirty="0">
                <a:solidFill>
                  <a:schemeClr val="bg1"/>
                </a:solidFill>
                <a:latin typeface="Optima" pitchFamily="34" charset="0"/>
              </a:rPr>
              <a:t> unto those that stood before him, saying, Take away the filthy garments from him. And unto him he said, Behold, I have caused thine iniquity to pass from thee, and I will clothe thee with change of raiment.</a:t>
            </a:r>
          </a:p>
          <a:p>
            <a:pPr lvl="3"/>
            <a:endParaRPr lang="en-US" b="1" dirty="0">
              <a:solidFill>
                <a:schemeClr val="bg1"/>
              </a:solidFill>
              <a:latin typeface="Optima" pitchFamily="34" charset="0"/>
            </a:endParaRPr>
          </a:p>
          <a:p>
            <a:pPr lvl="3"/>
            <a:endParaRPr lang="en-US" sz="600" b="1" dirty="0">
              <a:solidFill>
                <a:schemeClr val="bg1"/>
              </a:solidFill>
              <a:latin typeface="Optima" pitchFamily="34" charset="0"/>
            </a:endParaRPr>
          </a:p>
        </p:txBody>
      </p:sp>
      <p:sp>
        <p:nvSpPr>
          <p:cNvPr id="8" name="Title 3"/>
          <p:cNvSpPr>
            <a:spLocks noGrp="1"/>
          </p:cNvSpPr>
          <p:nvPr>
            <p:ph type="title"/>
          </p:nvPr>
        </p:nvSpPr>
        <p:spPr>
          <a:xfrm>
            <a:off x="6858000" y="152400"/>
            <a:ext cx="3581400" cy="609600"/>
          </a:xfrm>
        </p:spPr>
        <p:txBody>
          <a:bodyPr>
            <a:normAutofit/>
          </a:bodyPr>
          <a:lstStyle/>
          <a:p>
            <a:r>
              <a:rPr lang="en-US" sz="2400" dirty="0">
                <a:solidFill>
                  <a:schemeClr val="bg1"/>
                </a:solidFill>
                <a:latin typeface="Optima" pitchFamily="34" charset="0"/>
              </a:rPr>
              <a:t>Preparing to Meet God!</a:t>
            </a:r>
          </a:p>
        </p:txBody>
      </p:sp>
      <p:sp>
        <p:nvSpPr>
          <p:cNvPr id="7" name="Content Placeholder 4"/>
          <p:cNvSpPr txBox="1">
            <a:spLocks/>
          </p:cNvSpPr>
          <p:nvPr/>
        </p:nvSpPr>
        <p:spPr>
          <a:xfrm>
            <a:off x="609600" y="914400"/>
            <a:ext cx="5527741" cy="60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600" b="1" dirty="0">
                <a:solidFill>
                  <a:schemeClr val="bg1"/>
                </a:solidFill>
                <a:latin typeface="Optima" pitchFamily="34" charset="0"/>
              </a:rPr>
              <a:t>Conformity</a:t>
            </a:r>
          </a:p>
        </p:txBody>
      </p:sp>
    </p:spTree>
    <p:extLst>
      <p:ext uri="{BB962C8B-B14F-4D97-AF65-F5344CB8AC3E}">
        <p14:creationId xmlns:p14="http://schemas.microsoft.com/office/powerpoint/2010/main" val="173460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media.ldscdn.org/images/media-library/old-testament-seminary-curriculum-images/mount-sinai-egypt-moses-1244104-wallpaper.jpg?download=true"/>
          <p:cNvPicPr>
            <a:picLocks noChangeAspect="1" noChangeArrowheads="1"/>
          </p:cNvPicPr>
          <p:nvPr/>
        </p:nvPicPr>
        <p:blipFill>
          <a:blip r:embed="rId2">
            <a:extLst>
              <a:ext uri="{BEBA8EAE-BF5A-486C-A8C5-ECC9F3942E4B}">
                <a14:imgProps xmlns:a14="http://schemas.microsoft.com/office/drawing/2010/main">
                  <a14:imgLayer r:embed="rId3">
                    <a14:imgEffect>
                      <a14:artisticPaintStrokes/>
                    </a14:imgEffect>
                    <a14:imgEffect>
                      <a14:colorTemperature colorTemp="5900"/>
                    </a14:imgEffect>
                    <a14:imgEffect>
                      <a14:saturation sat="66000"/>
                    </a14:imgEffect>
                    <a14:imgEffect>
                      <a14:brightnessContrast bright="-19000"/>
                    </a14:imgEffect>
                  </a14:imgLayer>
                </a14:imgProps>
              </a:ext>
              <a:ext uri="{28A0092B-C50C-407E-A947-70E740481C1C}">
                <a14:useLocalDpi xmlns:a14="http://schemas.microsoft.com/office/drawing/2010/main" val="0"/>
              </a:ext>
            </a:extLst>
          </a:blip>
          <a:srcRect/>
          <a:stretch>
            <a:fillRect/>
          </a:stretch>
        </p:blipFill>
        <p:spPr bwMode="auto">
          <a:xfrm>
            <a:off x="0" y="-2136"/>
            <a:ext cx="12192000" cy="6860136"/>
          </a:xfrm>
          <a:prstGeom prst="rect">
            <a:avLst/>
          </a:prstGeom>
          <a:noFill/>
          <a:effectLst>
            <a:outerShdw sx="1000" sy="1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6819900" y="198438"/>
            <a:ext cx="3581400" cy="563562"/>
          </a:xfrm>
        </p:spPr>
        <p:txBody>
          <a:bodyPr>
            <a:normAutofit/>
          </a:bodyPr>
          <a:lstStyle/>
          <a:p>
            <a:r>
              <a:rPr lang="en-US" sz="2400" dirty="0">
                <a:solidFill>
                  <a:schemeClr val="bg1"/>
                </a:solidFill>
                <a:latin typeface="Optima" pitchFamily="34" charset="0"/>
              </a:rPr>
              <a:t>Preparing to Meet God!</a:t>
            </a:r>
          </a:p>
        </p:txBody>
      </p:sp>
      <p:sp>
        <p:nvSpPr>
          <p:cNvPr id="5" name="Content Placeholder 4"/>
          <p:cNvSpPr>
            <a:spLocks noGrp="1"/>
          </p:cNvSpPr>
          <p:nvPr>
            <p:ph idx="1"/>
          </p:nvPr>
        </p:nvSpPr>
        <p:spPr>
          <a:xfrm>
            <a:off x="609600" y="1295400"/>
            <a:ext cx="10134600" cy="5105400"/>
          </a:xfrm>
        </p:spPr>
        <p:txBody>
          <a:bodyPr>
            <a:noAutofit/>
          </a:bodyPr>
          <a:lstStyle/>
          <a:p>
            <a:pPr marL="0" indent="0">
              <a:buNone/>
            </a:pPr>
            <a:r>
              <a:rPr lang="en-US" sz="2400" u="sng" dirty="0">
                <a:solidFill>
                  <a:schemeClr val="bg1"/>
                </a:solidFill>
                <a:latin typeface="Optima"/>
              </a:rPr>
              <a:t>Pro_9:10</a:t>
            </a:r>
            <a:r>
              <a:rPr lang="en-US" sz="2400" dirty="0">
                <a:solidFill>
                  <a:schemeClr val="bg1"/>
                </a:solidFill>
                <a:latin typeface="Optima"/>
              </a:rPr>
              <a:t>  </a:t>
            </a:r>
            <a:r>
              <a:rPr lang="en-US" sz="2400" b="1" u="sng" dirty="0">
                <a:solidFill>
                  <a:schemeClr val="bg1"/>
                </a:solidFill>
                <a:latin typeface="Optima"/>
              </a:rPr>
              <a:t>The fear of the LORD </a:t>
            </a:r>
            <a:r>
              <a:rPr lang="en-US" sz="2400" i="1" dirty="0">
                <a:solidFill>
                  <a:schemeClr val="bg1"/>
                </a:solidFill>
                <a:latin typeface="Optima"/>
              </a:rPr>
              <a:t>is</a:t>
            </a:r>
            <a:r>
              <a:rPr lang="en-US" sz="2400" dirty="0">
                <a:solidFill>
                  <a:schemeClr val="bg1"/>
                </a:solidFill>
                <a:latin typeface="Optima"/>
              </a:rPr>
              <a:t> the beginning of wisdom: and the knowledge of the holy </a:t>
            </a:r>
            <a:r>
              <a:rPr lang="en-US" sz="2400" i="1" dirty="0">
                <a:solidFill>
                  <a:schemeClr val="bg1"/>
                </a:solidFill>
                <a:latin typeface="Optima"/>
              </a:rPr>
              <a:t>is</a:t>
            </a:r>
            <a:r>
              <a:rPr lang="en-US" sz="2400" dirty="0">
                <a:solidFill>
                  <a:schemeClr val="bg1"/>
                </a:solidFill>
                <a:latin typeface="Optima"/>
              </a:rPr>
              <a:t> understanding.</a:t>
            </a:r>
          </a:p>
          <a:p>
            <a:pPr marL="0" indent="0">
              <a:buNone/>
            </a:pPr>
            <a:r>
              <a:rPr lang="en-US" sz="2400" dirty="0">
                <a:solidFill>
                  <a:schemeClr val="bg1"/>
                </a:solidFill>
                <a:latin typeface="Optima"/>
              </a:rPr>
              <a:t>Job_28:28  And unto man he said, Behold, </a:t>
            </a:r>
            <a:r>
              <a:rPr lang="en-US" sz="2400" b="1" u="sng" dirty="0">
                <a:solidFill>
                  <a:schemeClr val="bg1"/>
                </a:solidFill>
                <a:latin typeface="Optima"/>
              </a:rPr>
              <a:t>the fear of the Lord</a:t>
            </a:r>
            <a:r>
              <a:rPr lang="en-US" sz="2400" dirty="0">
                <a:solidFill>
                  <a:schemeClr val="bg1"/>
                </a:solidFill>
                <a:latin typeface="Optima"/>
              </a:rPr>
              <a:t>, that is wisdom; and to depart from evil is understanding.</a:t>
            </a:r>
          </a:p>
          <a:p>
            <a:pPr marL="0" indent="0">
              <a:buNone/>
            </a:pPr>
            <a:r>
              <a:rPr lang="en-US" sz="2400" dirty="0">
                <a:solidFill>
                  <a:schemeClr val="bg1"/>
                </a:solidFill>
                <a:latin typeface="Optima"/>
              </a:rPr>
              <a:t>Psa_19:9  The </a:t>
            </a:r>
            <a:r>
              <a:rPr lang="en-US" sz="2400" b="1" u="sng" dirty="0">
                <a:solidFill>
                  <a:schemeClr val="bg1"/>
                </a:solidFill>
                <a:latin typeface="Optima"/>
              </a:rPr>
              <a:t>fear of the LORD </a:t>
            </a:r>
            <a:r>
              <a:rPr lang="en-US" sz="2400" dirty="0">
                <a:solidFill>
                  <a:schemeClr val="bg1"/>
                </a:solidFill>
                <a:latin typeface="Optima"/>
              </a:rPr>
              <a:t>is clean, enduring for ever: the judgments of the LORD are true and righteous altogether.</a:t>
            </a:r>
          </a:p>
          <a:p>
            <a:pPr marL="0" indent="0">
              <a:buNone/>
            </a:pPr>
            <a:r>
              <a:rPr lang="en-US" sz="2400" dirty="0">
                <a:solidFill>
                  <a:schemeClr val="bg1"/>
                </a:solidFill>
                <a:latin typeface="Optima"/>
              </a:rPr>
              <a:t>Pro_2:5  Then shalt thou understand the </a:t>
            </a:r>
            <a:r>
              <a:rPr lang="en-US" sz="2400" b="1" u="sng" dirty="0">
                <a:solidFill>
                  <a:schemeClr val="bg1"/>
                </a:solidFill>
                <a:latin typeface="Optima"/>
              </a:rPr>
              <a:t>fear of the LORD</a:t>
            </a:r>
            <a:r>
              <a:rPr lang="en-US" sz="2400" dirty="0">
                <a:solidFill>
                  <a:schemeClr val="bg1"/>
                </a:solidFill>
                <a:latin typeface="Optima"/>
              </a:rPr>
              <a:t>, and find the knowledge of God.</a:t>
            </a:r>
          </a:p>
          <a:p>
            <a:pPr marL="0" indent="0">
              <a:buNone/>
            </a:pPr>
            <a:r>
              <a:rPr lang="en-US" sz="2400" dirty="0">
                <a:solidFill>
                  <a:schemeClr val="bg1"/>
                </a:solidFill>
                <a:latin typeface="Optima"/>
              </a:rPr>
              <a:t>Pro_14:26  In the </a:t>
            </a:r>
            <a:r>
              <a:rPr lang="en-US" sz="2400" b="1" u="sng" dirty="0">
                <a:solidFill>
                  <a:schemeClr val="bg1"/>
                </a:solidFill>
                <a:latin typeface="Optima"/>
              </a:rPr>
              <a:t>fear of the LORD</a:t>
            </a:r>
            <a:r>
              <a:rPr lang="en-US" sz="2400" dirty="0">
                <a:solidFill>
                  <a:schemeClr val="bg1"/>
                </a:solidFill>
                <a:latin typeface="Optima"/>
              </a:rPr>
              <a:t> is strong confidence: and his children shall have a place of refuge.</a:t>
            </a:r>
          </a:p>
          <a:p>
            <a:pPr marL="0" indent="0">
              <a:buNone/>
            </a:pPr>
            <a:r>
              <a:rPr lang="en-US" sz="2400" dirty="0" err="1">
                <a:solidFill>
                  <a:schemeClr val="bg1"/>
                </a:solidFill>
                <a:latin typeface="Optima"/>
              </a:rPr>
              <a:t>Psa</a:t>
            </a:r>
            <a:r>
              <a:rPr lang="en-US" sz="2400" dirty="0">
                <a:solidFill>
                  <a:schemeClr val="bg1"/>
                </a:solidFill>
                <a:latin typeface="Optima"/>
              </a:rPr>
              <a:t> 147:11  The LORD taketh pleasure </a:t>
            </a:r>
            <a:r>
              <a:rPr lang="en-US" sz="2400" b="1" u="sng" dirty="0">
                <a:solidFill>
                  <a:schemeClr val="bg1"/>
                </a:solidFill>
                <a:latin typeface="Optima"/>
              </a:rPr>
              <a:t>in them that fear him</a:t>
            </a:r>
            <a:r>
              <a:rPr lang="en-US" sz="2400" dirty="0">
                <a:solidFill>
                  <a:schemeClr val="bg1"/>
                </a:solidFill>
                <a:latin typeface="Optima"/>
              </a:rPr>
              <a:t>, in those that hope in his mercy.</a:t>
            </a:r>
          </a:p>
          <a:p>
            <a:pPr marL="0" indent="0">
              <a:buNone/>
            </a:pPr>
            <a:endParaRPr lang="en-US" sz="2400" dirty="0">
              <a:solidFill>
                <a:schemeClr val="bg1"/>
              </a:solidFill>
            </a:endParaRPr>
          </a:p>
        </p:txBody>
      </p:sp>
    </p:spTree>
    <p:extLst>
      <p:ext uri="{BB962C8B-B14F-4D97-AF65-F5344CB8AC3E}">
        <p14:creationId xmlns:p14="http://schemas.microsoft.com/office/powerpoint/2010/main" val="261299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media.ldscdn.org/images/media-library/old-testament-seminary-curriculum-images/mount-sinai-egypt-moses-1244104-wallpaper.jpg?download=true"/>
          <p:cNvPicPr>
            <a:picLocks noChangeAspect="1" noChangeArrowheads="1"/>
          </p:cNvPicPr>
          <p:nvPr/>
        </p:nvPicPr>
        <p:blipFill>
          <a:blip r:embed="rId2">
            <a:extLst>
              <a:ext uri="{BEBA8EAE-BF5A-486C-A8C5-ECC9F3942E4B}">
                <a14:imgProps xmlns:a14="http://schemas.microsoft.com/office/drawing/2010/main">
                  <a14:imgLayer r:embed="rId3">
                    <a14:imgEffect>
                      <a14:artisticPaintStrokes/>
                    </a14:imgEffect>
                    <a14:imgEffect>
                      <a14:colorTemperature colorTemp="5900"/>
                    </a14:imgEffect>
                    <a14:imgEffect>
                      <a14:saturation sat="66000"/>
                    </a14:imgEffect>
                    <a14:imgEffect>
                      <a14:brightnessContrast bright="-19000"/>
                    </a14:imgEffect>
                  </a14:imgLayer>
                </a14:imgProps>
              </a:ext>
              <a:ext uri="{28A0092B-C50C-407E-A947-70E740481C1C}">
                <a14:useLocalDpi xmlns:a14="http://schemas.microsoft.com/office/drawing/2010/main" val="0"/>
              </a:ext>
            </a:extLst>
          </a:blip>
          <a:srcRect/>
          <a:stretch>
            <a:fillRect/>
          </a:stretch>
        </p:blipFill>
        <p:spPr bwMode="auto">
          <a:xfrm>
            <a:off x="0" y="-2136"/>
            <a:ext cx="12192000" cy="6860136"/>
          </a:xfrm>
          <a:prstGeom prst="rect">
            <a:avLst/>
          </a:prstGeom>
          <a:noFill/>
          <a:effectLst>
            <a:outerShdw sx="1000" sy="1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609600" y="1600200"/>
            <a:ext cx="10058400" cy="4876800"/>
          </a:xfrm>
        </p:spPr>
        <p:txBody>
          <a:bodyPr>
            <a:normAutofit/>
          </a:bodyPr>
          <a:lstStyle/>
          <a:p>
            <a:pPr marL="457200" lvl="1" indent="0">
              <a:buNone/>
            </a:pPr>
            <a:r>
              <a:rPr lang="en-US" sz="2000" b="1" dirty="0">
                <a:solidFill>
                  <a:schemeClr val="bg1"/>
                </a:solidFill>
                <a:latin typeface="Optima" pitchFamily="34" charset="0"/>
              </a:rPr>
              <a:t>Isa 1:18  Come now, and let us reason together, </a:t>
            </a:r>
            <a:r>
              <a:rPr lang="en-US" sz="2000" b="1" dirty="0" err="1">
                <a:solidFill>
                  <a:schemeClr val="bg1"/>
                </a:solidFill>
                <a:latin typeface="Optima" pitchFamily="34" charset="0"/>
              </a:rPr>
              <a:t>saith</a:t>
            </a:r>
            <a:r>
              <a:rPr lang="en-US" sz="2000" b="1" dirty="0">
                <a:solidFill>
                  <a:schemeClr val="bg1"/>
                </a:solidFill>
                <a:latin typeface="Optima" pitchFamily="34" charset="0"/>
              </a:rPr>
              <a:t> the LORD: though your sins be as scarlet, they shall be as white as snow; though they be red like crimson, they shall be as wool.</a:t>
            </a:r>
          </a:p>
          <a:p>
            <a:pPr marL="457200" lvl="1" indent="0">
              <a:buNone/>
            </a:pPr>
            <a:endParaRPr lang="en-US" sz="2000" b="1" dirty="0">
              <a:solidFill>
                <a:schemeClr val="bg1"/>
              </a:solidFill>
              <a:latin typeface="Optima" pitchFamily="34" charset="0"/>
            </a:endParaRPr>
          </a:p>
          <a:p>
            <a:pPr marL="457200" lvl="1" indent="0">
              <a:buNone/>
            </a:pPr>
            <a:r>
              <a:rPr lang="en-US" sz="2000" b="1" dirty="0">
                <a:solidFill>
                  <a:schemeClr val="bg1"/>
                </a:solidFill>
                <a:latin typeface="Optima" pitchFamily="34" charset="0"/>
              </a:rPr>
              <a:t>1Co 6:9  Know ye not that the unrighteous shall not inherit the kingdom of God? Be not deceived: neither fornicators, nor idolaters, nor adulterers, nor effeminate, nor abusers of themselves with mankind, 10  Nor thieves, nor covetous, nor drunkards, nor revilers, nor </a:t>
            </a:r>
            <a:r>
              <a:rPr lang="en-US" sz="2000" b="1" dirty="0" err="1">
                <a:solidFill>
                  <a:schemeClr val="bg1"/>
                </a:solidFill>
                <a:latin typeface="Optima" pitchFamily="34" charset="0"/>
              </a:rPr>
              <a:t>extortioners</a:t>
            </a:r>
            <a:r>
              <a:rPr lang="en-US" sz="2000" b="1" dirty="0">
                <a:solidFill>
                  <a:schemeClr val="bg1"/>
                </a:solidFill>
                <a:latin typeface="Optima" pitchFamily="34" charset="0"/>
              </a:rPr>
              <a:t>, shall inherit the kingdom of God. 11  And such were some of you: but ye are washed, but ye are sanctified, but ye are justified in the name of the Lord Jesus, and by the Spirit of our God. </a:t>
            </a:r>
          </a:p>
          <a:p>
            <a:pPr marL="0" indent="0">
              <a:buNone/>
            </a:pPr>
            <a:endParaRPr lang="en-US" sz="2000" dirty="0">
              <a:solidFill>
                <a:schemeClr val="bg1"/>
              </a:solidFill>
              <a:latin typeface="Optima" pitchFamily="34" charset="0"/>
            </a:endParaRPr>
          </a:p>
        </p:txBody>
      </p:sp>
      <p:sp>
        <p:nvSpPr>
          <p:cNvPr id="8" name="Title 3"/>
          <p:cNvSpPr>
            <a:spLocks noGrp="1"/>
          </p:cNvSpPr>
          <p:nvPr>
            <p:ph type="title"/>
          </p:nvPr>
        </p:nvSpPr>
        <p:spPr>
          <a:xfrm>
            <a:off x="6858000" y="152400"/>
            <a:ext cx="3581400" cy="609600"/>
          </a:xfrm>
        </p:spPr>
        <p:txBody>
          <a:bodyPr>
            <a:normAutofit/>
          </a:bodyPr>
          <a:lstStyle/>
          <a:p>
            <a:r>
              <a:rPr lang="en-US" sz="2400" dirty="0">
                <a:solidFill>
                  <a:schemeClr val="bg1"/>
                </a:solidFill>
                <a:latin typeface="Optima" pitchFamily="34" charset="0"/>
              </a:rPr>
              <a:t>Preparing to Meet God!</a:t>
            </a:r>
          </a:p>
        </p:txBody>
      </p:sp>
    </p:spTree>
    <p:extLst>
      <p:ext uri="{BB962C8B-B14F-4D97-AF65-F5344CB8AC3E}">
        <p14:creationId xmlns:p14="http://schemas.microsoft.com/office/powerpoint/2010/main" val="2766224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media.ldscdn.org/images/media-library/old-testament-seminary-curriculum-images/mount-sinai-egypt-moses-1244104-wallpaper.jpg?download=true"/>
          <p:cNvPicPr>
            <a:picLocks noChangeAspect="1" noChangeArrowheads="1"/>
          </p:cNvPicPr>
          <p:nvPr/>
        </p:nvPicPr>
        <p:blipFill>
          <a:blip r:embed="rId2">
            <a:extLst>
              <a:ext uri="{BEBA8EAE-BF5A-486C-A8C5-ECC9F3942E4B}">
                <a14:imgProps xmlns:a14="http://schemas.microsoft.com/office/drawing/2010/main">
                  <a14:imgLayer r:embed="rId3">
                    <a14:imgEffect>
                      <a14:artisticPaintStrokes/>
                    </a14:imgEffect>
                    <a14:imgEffect>
                      <a14:colorTemperature colorTemp="5900"/>
                    </a14:imgEffect>
                    <a14:imgEffect>
                      <a14:saturation sat="66000"/>
                    </a14:imgEffect>
                    <a14:imgEffect>
                      <a14:brightnessContrast bright="-19000"/>
                    </a14:imgEffect>
                  </a14:imgLayer>
                </a14:imgProps>
              </a:ext>
              <a:ext uri="{28A0092B-C50C-407E-A947-70E740481C1C}">
                <a14:useLocalDpi xmlns:a14="http://schemas.microsoft.com/office/drawing/2010/main" val="0"/>
              </a:ext>
            </a:extLst>
          </a:blip>
          <a:srcRect/>
          <a:stretch>
            <a:fillRect/>
          </a:stretch>
        </p:blipFill>
        <p:spPr bwMode="auto">
          <a:xfrm>
            <a:off x="0" y="-2136"/>
            <a:ext cx="12192000" cy="6860136"/>
          </a:xfrm>
          <a:prstGeom prst="rect">
            <a:avLst/>
          </a:prstGeom>
          <a:noFill/>
          <a:effectLst>
            <a:outerShdw sx="1000" sy="1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609600" y="1600200"/>
            <a:ext cx="10972800" cy="4876800"/>
          </a:xfrm>
        </p:spPr>
        <p:txBody>
          <a:bodyPr>
            <a:noAutofit/>
          </a:bodyPr>
          <a:lstStyle/>
          <a:p>
            <a:r>
              <a:rPr lang="en-US" sz="2400" b="1" dirty="0">
                <a:solidFill>
                  <a:schemeClr val="bg1"/>
                </a:solidFill>
                <a:latin typeface="Optima" pitchFamily="34" charset="0"/>
              </a:rPr>
              <a:t>In Cleansing – Vs 14-15</a:t>
            </a:r>
          </a:p>
          <a:p>
            <a:pPr lvl="1"/>
            <a:r>
              <a:rPr lang="en-US" sz="2000" b="1" dirty="0">
                <a:solidFill>
                  <a:schemeClr val="bg1"/>
                </a:solidFill>
                <a:latin typeface="Optima" pitchFamily="34" charset="0"/>
              </a:rPr>
              <a:t>Wash Daily</a:t>
            </a:r>
          </a:p>
          <a:p>
            <a:pPr marL="457200" lvl="1" indent="0">
              <a:buNone/>
            </a:pPr>
            <a:r>
              <a:rPr lang="en-US" sz="2000" b="1" dirty="0">
                <a:solidFill>
                  <a:schemeClr val="bg1"/>
                </a:solidFill>
                <a:latin typeface="Optima" pitchFamily="34" charset="0"/>
              </a:rPr>
              <a:t>2Co 7:1  Having therefore these promises, dearly beloved, let us cleanse ourselves from all filthiness of the flesh and spirit, perfecting holiness in the fear of God.</a:t>
            </a:r>
          </a:p>
          <a:p>
            <a:pPr marL="457200" lvl="1" indent="0">
              <a:buNone/>
            </a:pPr>
            <a:endParaRPr lang="en-US" sz="2000" b="1" dirty="0">
              <a:solidFill>
                <a:schemeClr val="bg1"/>
              </a:solidFill>
              <a:latin typeface="Optima" pitchFamily="34" charset="0"/>
            </a:endParaRPr>
          </a:p>
          <a:p>
            <a:pPr marL="457200" lvl="1" indent="0">
              <a:buNone/>
            </a:pPr>
            <a:r>
              <a:rPr lang="en-US" sz="2000" b="1" dirty="0" err="1">
                <a:solidFill>
                  <a:schemeClr val="bg1"/>
                </a:solidFill>
                <a:latin typeface="Optima" pitchFamily="34" charset="0"/>
              </a:rPr>
              <a:t>Eph</a:t>
            </a:r>
            <a:r>
              <a:rPr lang="en-US" sz="2000" b="1" dirty="0">
                <a:solidFill>
                  <a:schemeClr val="bg1"/>
                </a:solidFill>
                <a:latin typeface="Optima" pitchFamily="34" charset="0"/>
              </a:rPr>
              <a:t> 4:22  That ye put off concerning the former conversation the old man, which is corrupt according to the deceitful lusts;</a:t>
            </a:r>
          </a:p>
          <a:p>
            <a:pPr marL="457200" lvl="1" indent="0">
              <a:buNone/>
            </a:pPr>
            <a:r>
              <a:rPr lang="en-US" sz="2000" b="1" dirty="0" err="1">
                <a:solidFill>
                  <a:schemeClr val="bg1"/>
                </a:solidFill>
                <a:latin typeface="Optima" pitchFamily="34" charset="0"/>
              </a:rPr>
              <a:t>Eph</a:t>
            </a:r>
            <a:r>
              <a:rPr lang="en-US" sz="2000" b="1" dirty="0">
                <a:solidFill>
                  <a:schemeClr val="bg1"/>
                </a:solidFill>
                <a:latin typeface="Optima" pitchFamily="34" charset="0"/>
              </a:rPr>
              <a:t> 4:23  And be renewed in the spirit of your mind; </a:t>
            </a:r>
          </a:p>
          <a:p>
            <a:pPr marL="457200" lvl="1" indent="0">
              <a:buNone/>
            </a:pPr>
            <a:r>
              <a:rPr lang="en-US" sz="2000" b="1" dirty="0" err="1">
                <a:solidFill>
                  <a:schemeClr val="bg1"/>
                </a:solidFill>
                <a:latin typeface="Optima" pitchFamily="34" charset="0"/>
              </a:rPr>
              <a:t>Eph</a:t>
            </a:r>
            <a:r>
              <a:rPr lang="en-US" sz="2000" b="1" dirty="0">
                <a:solidFill>
                  <a:schemeClr val="bg1"/>
                </a:solidFill>
                <a:latin typeface="Optima" pitchFamily="34" charset="0"/>
              </a:rPr>
              <a:t> 4:24  And that ye put on the new man, which after God is created in righteousness and true holiness</a:t>
            </a:r>
            <a:r>
              <a:rPr lang="en-US" sz="600" b="1" dirty="0">
                <a:solidFill>
                  <a:schemeClr val="bg1"/>
                </a:solidFill>
                <a:latin typeface="Optima" pitchFamily="34" charset="0"/>
              </a:rPr>
              <a:t>. </a:t>
            </a:r>
          </a:p>
          <a:p>
            <a:pPr lvl="3"/>
            <a:endParaRPr lang="en-US" sz="600" b="1" dirty="0">
              <a:solidFill>
                <a:schemeClr val="bg1"/>
              </a:solidFill>
              <a:latin typeface="Optima" pitchFamily="34" charset="0"/>
            </a:endParaRPr>
          </a:p>
        </p:txBody>
      </p:sp>
      <p:sp>
        <p:nvSpPr>
          <p:cNvPr id="8" name="Title 3"/>
          <p:cNvSpPr>
            <a:spLocks noGrp="1"/>
          </p:cNvSpPr>
          <p:nvPr>
            <p:ph type="title"/>
          </p:nvPr>
        </p:nvSpPr>
        <p:spPr>
          <a:xfrm>
            <a:off x="6858000" y="152400"/>
            <a:ext cx="3581400" cy="609600"/>
          </a:xfrm>
        </p:spPr>
        <p:txBody>
          <a:bodyPr>
            <a:normAutofit/>
          </a:bodyPr>
          <a:lstStyle/>
          <a:p>
            <a:r>
              <a:rPr lang="en-US" sz="2400" dirty="0">
                <a:solidFill>
                  <a:schemeClr val="bg1"/>
                </a:solidFill>
                <a:latin typeface="Optima" pitchFamily="34" charset="0"/>
              </a:rPr>
              <a:t>Preparing to Meet God!</a:t>
            </a:r>
          </a:p>
        </p:txBody>
      </p:sp>
      <p:sp>
        <p:nvSpPr>
          <p:cNvPr id="7" name="Content Placeholder 4"/>
          <p:cNvSpPr txBox="1">
            <a:spLocks/>
          </p:cNvSpPr>
          <p:nvPr/>
        </p:nvSpPr>
        <p:spPr>
          <a:xfrm>
            <a:off x="609600" y="914400"/>
            <a:ext cx="5527741" cy="60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600" b="1" dirty="0">
                <a:solidFill>
                  <a:schemeClr val="bg1"/>
                </a:solidFill>
                <a:latin typeface="Optima" pitchFamily="34" charset="0"/>
              </a:rPr>
              <a:t>Conformity</a:t>
            </a:r>
          </a:p>
        </p:txBody>
      </p:sp>
    </p:spTree>
    <p:extLst>
      <p:ext uri="{BB962C8B-B14F-4D97-AF65-F5344CB8AC3E}">
        <p14:creationId xmlns:p14="http://schemas.microsoft.com/office/powerpoint/2010/main" val="282985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media.ldscdn.org/images/media-library/old-testament-seminary-curriculum-images/mount-sinai-egypt-moses-1244104-wallpaper.jpg?download=true"/>
          <p:cNvPicPr>
            <a:picLocks noChangeAspect="1" noChangeArrowheads="1"/>
          </p:cNvPicPr>
          <p:nvPr/>
        </p:nvPicPr>
        <p:blipFill>
          <a:blip r:embed="rId2">
            <a:extLst>
              <a:ext uri="{BEBA8EAE-BF5A-486C-A8C5-ECC9F3942E4B}">
                <a14:imgProps xmlns:a14="http://schemas.microsoft.com/office/drawing/2010/main">
                  <a14:imgLayer r:embed="rId3">
                    <a14:imgEffect>
                      <a14:artisticPaintStrokes/>
                    </a14:imgEffect>
                    <a14:imgEffect>
                      <a14:colorTemperature colorTemp="5900"/>
                    </a14:imgEffect>
                    <a14:imgEffect>
                      <a14:saturation sat="66000"/>
                    </a14:imgEffect>
                    <a14:imgEffect>
                      <a14:brightnessContrast bright="-19000"/>
                    </a14:imgEffect>
                  </a14:imgLayer>
                </a14:imgProps>
              </a:ext>
              <a:ext uri="{28A0092B-C50C-407E-A947-70E740481C1C}">
                <a14:useLocalDpi xmlns:a14="http://schemas.microsoft.com/office/drawing/2010/main" val="0"/>
              </a:ext>
            </a:extLst>
          </a:blip>
          <a:srcRect/>
          <a:stretch>
            <a:fillRect/>
          </a:stretch>
        </p:blipFill>
        <p:spPr bwMode="auto">
          <a:xfrm>
            <a:off x="0" y="-2136"/>
            <a:ext cx="12192000" cy="6860136"/>
          </a:xfrm>
          <a:prstGeom prst="rect">
            <a:avLst/>
          </a:prstGeom>
          <a:noFill/>
          <a:effectLst>
            <a:outerShdw sx="1000" sy="1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609600" y="1600200"/>
            <a:ext cx="10972800" cy="4876800"/>
          </a:xfrm>
        </p:spPr>
        <p:txBody>
          <a:bodyPr>
            <a:noAutofit/>
          </a:bodyPr>
          <a:lstStyle/>
          <a:p>
            <a:r>
              <a:rPr lang="en-US" sz="2400" b="1" dirty="0">
                <a:solidFill>
                  <a:schemeClr val="bg1"/>
                </a:solidFill>
                <a:latin typeface="Optima" pitchFamily="34" charset="0"/>
              </a:rPr>
              <a:t>In Cleansing – Vs 14-15</a:t>
            </a:r>
          </a:p>
          <a:p>
            <a:pPr lvl="1"/>
            <a:r>
              <a:rPr lang="en-US" sz="2000" b="1" dirty="0">
                <a:solidFill>
                  <a:schemeClr val="bg1"/>
                </a:solidFill>
                <a:latin typeface="Optima" pitchFamily="34" charset="0"/>
              </a:rPr>
              <a:t>Wash Daily</a:t>
            </a:r>
          </a:p>
          <a:p>
            <a:pPr lvl="1"/>
            <a:endParaRPr lang="en-US" sz="2000" b="1" dirty="0">
              <a:solidFill>
                <a:schemeClr val="bg1"/>
              </a:solidFill>
              <a:latin typeface="Optima" pitchFamily="34" charset="0"/>
            </a:endParaRPr>
          </a:p>
          <a:p>
            <a:pPr marL="457200" lvl="1" indent="0">
              <a:buNone/>
            </a:pPr>
            <a:r>
              <a:rPr lang="en-US" sz="2000" b="1" i="1" dirty="0">
                <a:solidFill>
                  <a:schemeClr val="bg1"/>
                </a:solidFill>
                <a:latin typeface="Optima" pitchFamily="34" charset="0"/>
              </a:rPr>
              <a:t>A. W. Tozer: "We must hide our </a:t>
            </a:r>
            <a:r>
              <a:rPr lang="en-US" sz="2000" b="1" i="1" dirty="0" err="1">
                <a:solidFill>
                  <a:schemeClr val="bg1"/>
                </a:solidFill>
                <a:latin typeface="Optima" pitchFamily="34" charset="0"/>
              </a:rPr>
              <a:t>unholiness</a:t>
            </a:r>
            <a:r>
              <a:rPr lang="en-US" sz="2000" b="1" i="1" dirty="0">
                <a:solidFill>
                  <a:schemeClr val="bg1"/>
                </a:solidFill>
                <a:latin typeface="Optima" pitchFamily="34" charset="0"/>
              </a:rPr>
              <a:t> in the wounds of Christ as Moses hid himself in the cleft of the rock while the glory of God passed by. We must take refuge from God in God. Above all we must believe that God sees us perfect in His Son while He disciplines and chastens and purges us that we may be partakers of His holiness"</a:t>
            </a:r>
          </a:p>
          <a:p>
            <a:pPr lvl="3"/>
            <a:endParaRPr lang="en-US" sz="600" b="1" dirty="0">
              <a:solidFill>
                <a:schemeClr val="bg1"/>
              </a:solidFill>
              <a:latin typeface="Optima" pitchFamily="34" charset="0"/>
            </a:endParaRPr>
          </a:p>
        </p:txBody>
      </p:sp>
      <p:sp>
        <p:nvSpPr>
          <p:cNvPr id="8" name="Title 3"/>
          <p:cNvSpPr>
            <a:spLocks noGrp="1"/>
          </p:cNvSpPr>
          <p:nvPr>
            <p:ph type="title"/>
          </p:nvPr>
        </p:nvSpPr>
        <p:spPr>
          <a:xfrm>
            <a:off x="6858000" y="152400"/>
            <a:ext cx="3581400" cy="609600"/>
          </a:xfrm>
        </p:spPr>
        <p:txBody>
          <a:bodyPr>
            <a:normAutofit/>
          </a:bodyPr>
          <a:lstStyle/>
          <a:p>
            <a:r>
              <a:rPr lang="en-US" sz="2400" dirty="0">
                <a:solidFill>
                  <a:schemeClr val="bg1"/>
                </a:solidFill>
                <a:latin typeface="Optima" pitchFamily="34" charset="0"/>
              </a:rPr>
              <a:t>Preparing to Meet God!</a:t>
            </a:r>
          </a:p>
        </p:txBody>
      </p:sp>
      <p:sp>
        <p:nvSpPr>
          <p:cNvPr id="7" name="Content Placeholder 4"/>
          <p:cNvSpPr txBox="1">
            <a:spLocks/>
          </p:cNvSpPr>
          <p:nvPr/>
        </p:nvSpPr>
        <p:spPr>
          <a:xfrm>
            <a:off x="609600" y="914400"/>
            <a:ext cx="5527741" cy="60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600" b="1" dirty="0">
                <a:solidFill>
                  <a:schemeClr val="bg1"/>
                </a:solidFill>
                <a:latin typeface="Optima" pitchFamily="34" charset="0"/>
              </a:rPr>
              <a:t>Conformity</a:t>
            </a:r>
          </a:p>
        </p:txBody>
      </p:sp>
    </p:spTree>
    <p:extLst>
      <p:ext uri="{BB962C8B-B14F-4D97-AF65-F5344CB8AC3E}">
        <p14:creationId xmlns:p14="http://schemas.microsoft.com/office/powerpoint/2010/main" val="63395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media.ldscdn.org/images/media-library/old-testament-seminary-curriculum-images/mount-sinai-egypt-moses-1244104-wallpaper.jpg?download=true"/>
          <p:cNvPicPr>
            <a:picLocks noChangeAspect="1" noChangeArrowheads="1"/>
          </p:cNvPicPr>
          <p:nvPr/>
        </p:nvPicPr>
        <p:blipFill>
          <a:blip r:embed="rId2">
            <a:extLst>
              <a:ext uri="{BEBA8EAE-BF5A-486C-A8C5-ECC9F3942E4B}">
                <a14:imgProps xmlns:a14="http://schemas.microsoft.com/office/drawing/2010/main">
                  <a14:imgLayer r:embed="rId3">
                    <a14:imgEffect>
                      <a14:artisticPaintStrokes/>
                    </a14:imgEffect>
                    <a14:imgEffect>
                      <a14:colorTemperature colorTemp="5900"/>
                    </a14:imgEffect>
                    <a14:imgEffect>
                      <a14:saturation sat="66000"/>
                    </a14:imgEffect>
                    <a14:imgEffect>
                      <a14:brightnessContrast bright="-19000"/>
                    </a14:imgEffect>
                  </a14:imgLayer>
                </a14:imgProps>
              </a:ext>
              <a:ext uri="{28A0092B-C50C-407E-A947-70E740481C1C}">
                <a14:useLocalDpi xmlns:a14="http://schemas.microsoft.com/office/drawing/2010/main" val="0"/>
              </a:ext>
            </a:extLst>
          </a:blip>
          <a:srcRect/>
          <a:stretch>
            <a:fillRect/>
          </a:stretch>
        </p:blipFill>
        <p:spPr bwMode="auto">
          <a:xfrm>
            <a:off x="0" y="-2136"/>
            <a:ext cx="12192000" cy="6860136"/>
          </a:xfrm>
          <a:prstGeom prst="rect">
            <a:avLst/>
          </a:prstGeom>
          <a:noFill/>
          <a:effectLst>
            <a:outerShdw sx="1000" sy="1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609600" y="1600200"/>
            <a:ext cx="10972800" cy="4876800"/>
          </a:xfrm>
        </p:spPr>
        <p:txBody>
          <a:bodyPr>
            <a:noAutofit/>
          </a:bodyPr>
          <a:lstStyle/>
          <a:p>
            <a:r>
              <a:rPr lang="en-US" sz="2400" b="1" dirty="0">
                <a:solidFill>
                  <a:schemeClr val="bg1"/>
                </a:solidFill>
                <a:latin typeface="Optima" pitchFamily="34" charset="0"/>
              </a:rPr>
              <a:t>In Cleansing – Vs 14-15</a:t>
            </a:r>
          </a:p>
          <a:p>
            <a:pPr lvl="1"/>
            <a:r>
              <a:rPr lang="en-US" sz="2000" b="1" dirty="0">
                <a:solidFill>
                  <a:schemeClr val="bg1"/>
                </a:solidFill>
                <a:latin typeface="Optima" pitchFamily="34" charset="0"/>
              </a:rPr>
              <a:t>Keep Current on your Accounting</a:t>
            </a:r>
          </a:p>
          <a:p>
            <a:pPr marL="457200" lvl="1" indent="0">
              <a:buNone/>
            </a:pPr>
            <a:r>
              <a:rPr lang="en-US" sz="2000" b="1" dirty="0">
                <a:solidFill>
                  <a:schemeClr val="bg1"/>
                </a:solidFill>
                <a:latin typeface="Optima" pitchFamily="34" charset="0"/>
              </a:rPr>
              <a:t>2Co 7:1  Having therefore these promises, dearly beloved, let us cleanse ourselves from all filthiness of the flesh and spirit, perfecting holiness in the fear of God.</a:t>
            </a:r>
          </a:p>
          <a:p>
            <a:pPr marL="457200" lvl="1" indent="0">
              <a:buNone/>
            </a:pPr>
            <a:endParaRPr lang="en-US" sz="2000" b="1" dirty="0">
              <a:solidFill>
                <a:schemeClr val="bg1"/>
              </a:solidFill>
              <a:latin typeface="Optima" pitchFamily="34" charset="0"/>
            </a:endParaRPr>
          </a:p>
          <a:p>
            <a:pPr marL="457200" lvl="1" indent="0">
              <a:buNone/>
            </a:pPr>
            <a:r>
              <a:rPr lang="en-US" sz="2000" b="1" dirty="0" err="1">
                <a:solidFill>
                  <a:schemeClr val="bg1"/>
                </a:solidFill>
                <a:latin typeface="Optima" pitchFamily="34" charset="0"/>
              </a:rPr>
              <a:t>Deu</a:t>
            </a:r>
            <a:r>
              <a:rPr lang="en-US" sz="2000" b="1" dirty="0">
                <a:solidFill>
                  <a:schemeClr val="bg1"/>
                </a:solidFill>
                <a:latin typeface="Optima" pitchFamily="34" charset="0"/>
              </a:rPr>
              <a:t> 23:13  And thou shalt have a paddle upon thy weapon; and it shall be, when thou wilt ease thyself abroad, thou shalt dig therewith, and shalt turn back and cover that which cometh from thee: 14  For the LORD thy God </a:t>
            </a:r>
            <a:r>
              <a:rPr lang="en-US" sz="2000" b="1" dirty="0" err="1">
                <a:solidFill>
                  <a:schemeClr val="bg1"/>
                </a:solidFill>
                <a:latin typeface="Optima" pitchFamily="34" charset="0"/>
              </a:rPr>
              <a:t>walketh</a:t>
            </a:r>
            <a:r>
              <a:rPr lang="en-US" sz="2000" b="1" dirty="0">
                <a:solidFill>
                  <a:schemeClr val="bg1"/>
                </a:solidFill>
                <a:latin typeface="Optima" pitchFamily="34" charset="0"/>
              </a:rPr>
              <a:t> in the midst of thy camp, to deliver thee, and to give up thine enemies before thee; therefore shall thy camp be holy: that he see no unclean thing in thee, and turn away from thee. </a:t>
            </a:r>
          </a:p>
          <a:p>
            <a:pPr lvl="3"/>
            <a:endParaRPr lang="en-US" sz="600" b="1" dirty="0">
              <a:solidFill>
                <a:schemeClr val="bg1"/>
              </a:solidFill>
              <a:latin typeface="Optima" pitchFamily="34" charset="0"/>
            </a:endParaRPr>
          </a:p>
        </p:txBody>
      </p:sp>
      <p:sp>
        <p:nvSpPr>
          <p:cNvPr id="8" name="Title 3"/>
          <p:cNvSpPr>
            <a:spLocks noGrp="1"/>
          </p:cNvSpPr>
          <p:nvPr>
            <p:ph type="title"/>
          </p:nvPr>
        </p:nvSpPr>
        <p:spPr>
          <a:xfrm>
            <a:off x="6858000" y="152400"/>
            <a:ext cx="3581400" cy="609600"/>
          </a:xfrm>
        </p:spPr>
        <p:txBody>
          <a:bodyPr>
            <a:normAutofit/>
          </a:bodyPr>
          <a:lstStyle/>
          <a:p>
            <a:r>
              <a:rPr lang="en-US" sz="2400" dirty="0">
                <a:solidFill>
                  <a:schemeClr val="bg1"/>
                </a:solidFill>
                <a:latin typeface="Optima" pitchFamily="34" charset="0"/>
              </a:rPr>
              <a:t>Preparing to Meet God!</a:t>
            </a:r>
          </a:p>
        </p:txBody>
      </p:sp>
      <p:sp>
        <p:nvSpPr>
          <p:cNvPr id="7" name="Content Placeholder 4"/>
          <p:cNvSpPr txBox="1">
            <a:spLocks/>
          </p:cNvSpPr>
          <p:nvPr/>
        </p:nvSpPr>
        <p:spPr>
          <a:xfrm>
            <a:off x="609600" y="914400"/>
            <a:ext cx="5527741" cy="60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600" b="1" dirty="0">
                <a:solidFill>
                  <a:schemeClr val="bg1"/>
                </a:solidFill>
                <a:latin typeface="Optima" pitchFamily="34" charset="0"/>
              </a:rPr>
              <a:t>Conformity</a:t>
            </a:r>
          </a:p>
        </p:txBody>
      </p:sp>
    </p:spTree>
    <p:extLst>
      <p:ext uri="{BB962C8B-B14F-4D97-AF65-F5344CB8AC3E}">
        <p14:creationId xmlns:p14="http://schemas.microsoft.com/office/powerpoint/2010/main" val="100583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media.ldscdn.org/images/media-library/old-testament-seminary-curriculum-images/mount-sinai-egypt-moses-1244104-wallpaper.jpg?download=true"/>
          <p:cNvPicPr>
            <a:picLocks noChangeAspect="1" noChangeArrowheads="1"/>
          </p:cNvPicPr>
          <p:nvPr/>
        </p:nvPicPr>
        <p:blipFill>
          <a:blip r:embed="rId2">
            <a:extLst>
              <a:ext uri="{BEBA8EAE-BF5A-486C-A8C5-ECC9F3942E4B}">
                <a14:imgProps xmlns:a14="http://schemas.microsoft.com/office/drawing/2010/main">
                  <a14:imgLayer r:embed="rId3">
                    <a14:imgEffect>
                      <a14:artisticPaintStrokes/>
                    </a14:imgEffect>
                    <a14:imgEffect>
                      <a14:colorTemperature colorTemp="5900"/>
                    </a14:imgEffect>
                    <a14:imgEffect>
                      <a14:saturation sat="66000"/>
                    </a14:imgEffect>
                    <a14:imgEffect>
                      <a14:brightnessContrast bright="-19000"/>
                    </a14:imgEffect>
                  </a14:imgLayer>
                </a14:imgProps>
              </a:ext>
              <a:ext uri="{28A0092B-C50C-407E-A947-70E740481C1C}">
                <a14:useLocalDpi xmlns:a14="http://schemas.microsoft.com/office/drawing/2010/main" val="0"/>
              </a:ext>
            </a:extLst>
          </a:blip>
          <a:srcRect/>
          <a:stretch>
            <a:fillRect/>
          </a:stretch>
        </p:blipFill>
        <p:spPr bwMode="auto">
          <a:xfrm>
            <a:off x="0" y="-2136"/>
            <a:ext cx="12192000" cy="6860136"/>
          </a:xfrm>
          <a:prstGeom prst="rect">
            <a:avLst/>
          </a:prstGeom>
          <a:noFill/>
          <a:effectLst>
            <a:outerShdw sx="1000" sy="1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609600" y="1600200"/>
            <a:ext cx="10972800" cy="4876800"/>
          </a:xfrm>
        </p:spPr>
        <p:txBody>
          <a:bodyPr>
            <a:noAutofit/>
          </a:bodyPr>
          <a:lstStyle/>
          <a:p>
            <a:r>
              <a:rPr lang="en-US" sz="2400" b="1" dirty="0">
                <a:solidFill>
                  <a:schemeClr val="bg1"/>
                </a:solidFill>
                <a:latin typeface="Optima" pitchFamily="34" charset="0"/>
              </a:rPr>
              <a:t>In Cleansing – Vs 14-15</a:t>
            </a:r>
          </a:p>
          <a:p>
            <a:pPr lvl="1"/>
            <a:r>
              <a:rPr lang="en-US" sz="2000" b="1" dirty="0">
                <a:solidFill>
                  <a:schemeClr val="bg1"/>
                </a:solidFill>
                <a:latin typeface="Optima" pitchFamily="34" charset="0"/>
              </a:rPr>
              <a:t>Keep Current on your Accounting</a:t>
            </a:r>
          </a:p>
          <a:p>
            <a:pPr marL="457200" lvl="1" indent="0">
              <a:buNone/>
            </a:pPr>
            <a:endParaRPr lang="en-US" sz="2000" b="1" dirty="0">
              <a:solidFill>
                <a:schemeClr val="bg1"/>
              </a:solidFill>
              <a:latin typeface="Optima" pitchFamily="34" charset="0"/>
            </a:endParaRPr>
          </a:p>
          <a:p>
            <a:pPr marL="457200" lvl="1" indent="0">
              <a:buNone/>
            </a:pPr>
            <a:r>
              <a:rPr lang="en-US" sz="2000" b="1" i="1" dirty="0">
                <a:solidFill>
                  <a:schemeClr val="bg1"/>
                </a:solidFill>
                <a:latin typeface="Optima" pitchFamily="34" charset="0"/>
              </a:rPr>
              <a:t>O Sirs, every man, whether a Christian or not, ought to remember that God is everywhere—that there is no escaping from His Presence—that even the shades of night furnish no veil under which we may sin with impunity! But as for the chosen, who know the Lord, it is for them to have the most respect unto One so glorious, and yet so graciously near. We may ever pray that— </a:t>
            </a:r>
          </a:p>
          <a:p>
            <a:pPr marL="457200" lvl="1" indent="0">
              <a:buNone/>
            </a:pPr>
            <a:r>
              <a:rPr lang="en-US" sz="2000" b="1" i="1" dirty="0">
                <a:solidFill>
                  <a:schemeClr val="bg1"/>
                </a:solidFill>
                <a:latin typeface="Optima" pitchFamily="34" charset="0"/>
              </a:rPr>
              <a:t>"Our weaker passions may not dare Consent to sin, for God is there." He is daring, indeed, who would sin in the face of God. Sin to God's teeth? Approach the Throne of the Great King and be disloyal there? God forbid! The Lord forgive us our audacities! There is a special Presence, higher and other than the universal Presence of God and as this is the peculiar privilege of the saints, it should be to them a constant check, or a perpetual spur. The Presence of God is to us a check to evil and a spur to good.</a:t>
            </a:r>
          </a:p>
          <a:p>
            <a:pPr lvl="3"/>
            <a:endParaRPr lang="en-US" b="1" dirty="0">
              <a:solidFill>
                <a:schemeClr val="bg1"/>
              </a:solidFill>
              <a:latin typeface="Optima" pitchFamily="34" charset="0"/>
            </a:endParaRPr>
          </a:p>
        </p:txBody>
      </p:sp>
      <p:sp>
        <p:nvSpPr>
          <p:cNvPr id="8" name="Title 3"/>
          <p:cNvSpPr>
            <a:spLocks noGrp="1"/>
          </p:cNvSpPr>
          <p:nvPr>
            <p:ph type="title"/>
          </p:nvPr>
        </p:nvSpPr>
        <p:spPr>
          <a:xfrm>
            <a:off x="6858000" y="152400"/>
            <a:ext cx="3581400" cy="609600"/>
          </a:xfrm>
        </p:spPr>
        <p:txBody>
          <a:bodyPr>
            <a:normAutofit/>
          </a:bodyPr>
          <a:lstStyle/>
          <a:p>
            <a:r>
              <a:rPr lang="en-US" sz="2400" dirty="0">
                <a:solidFill>
                  <a:schemeClr val="bg1"/>
                </a:solidFill>
                <a:latin typeface="Optima" pitchFamily="34" charset="0"/>
              </a:rPr>
              <a:t>Preparing to Meet God!</a:t>
            </a:r>
          </a:p>
        </p:txBody>
      </p:sp>
      <p:sp>
        <p:nvSpPr>
          <p:cNvPr id="7" name="Content Placeholder 4"/>
          <p:cNvSpPr txBox="1">
            <a:spLocks/>
          </p:cNvSpPr>
          <p:nvPr/>
        </p:nvSpPr>
        <p:spPr>
          <a:xfrm>
            <a:off x="609600" y="914400"/>
            <a:ext cx="5527741" cy="60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600" b="1" dirty="0">
                <a:solidFill>
                  <a:schemeClr val="bg1"/>
                </a:solidFill>
                <a:latin typeface="Optima" pitchFamily="34" charset="0"/>
              </a:rPr>
              <a:t>Conformity</a:t>
            </a:r>
          </a:p>
        </p:txBody>
      </p:sp>
    </p:spTree>
    <p:extLst>
      <p:ext uri="{BB962C8B-B14F-4D97-AF65-F5344CB8AC3E}">
        <p14:creationId xmlns:p14="http://schemas.microsoft.com/office/powerpoint/2010/main" val="171080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media.ldscdn.org/images/media-library/old-testament-seminary-curriculum-images/mount-sinai-egypt-moses-1244104-wallpaper.jpg?download=true"/>
          <p:cNvPicPr>
            <a:picLocks noChangeAspect="1" noChangeArrowheads="1"/>
          </p:cNvPicPr>
          <p:nvPr/>
        </p:nvPicPr>
        <p:blipFill>
          <a:blip r:embed="rId2">
            <a:extLst>
              <a:ext uri="{BEBA8EAE-BF5A-486C-A8C5-ECC9F3942E4B}">
                <a14:imgProps xmlns:a14="http://schemas.microsoft.com/office/drawing/2010/main">
                  <a14:imgLayer r:embed="rId3">
                    <a14:imgEffect>
                      <a14:artisticPaintStrokes/>
                    </a14:imgEffect>
                    <a14:imgEffect>
                      <a14:colorTemperature colorTemp="5900"/>
                    </a14:imgEffect>
                    <a14:imgEffect>
                      <a14:saturation sat="66000"/>
                    </a14:imgEffect>
                    <a14:imgEffect>
                      <a14:brightnessContrast bright="-19000"/>
                    </a14:imgEffect>
                  </a14:imgLayer>
                </a14:imgProps>
              </a:ext>
              <a:ext uri="{28A0092B-C50C-407E-A947-70E740481C1C}">
                <a14:useLocalDpi xmlns:a14="http://schemas.microsoft.com/office/drawing/2010/main" val="0"/>
              </a:ext>
            </a:extLst>
          </a:blip>
          <a:srcRect/>
          <a:stretch>
            <a:fillRect/>
          </a:stretch>
        </p:blipFill>
        <p:spPr bwMode="auto">
          <a:xfrm>
            <a:off x="0" y="-2136"/>
            <a:ext cx="12192000" cy="6860136"/>
          </a:xfrm>
          <a:prstGeom prst="rect">
            <a:avLst/>
          </a:prstGeom>
          <a:noFill/>
          <a:effectLst>
            <a:outerShdw sx="1000" sy="1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609600" y="1600200"/>
            <a:ext cx="10972800" cy="4876800"/>
          </a:xfrm>
        </p:spPr>
        <p:txBody>
          <a:bodyPr>
            <a:noAutofit/>
          </a:bodyPr>
          <a:lstStyle/>
          <a:p>
            <a:r>
              <a:rPr lang="en-US" sz="2400" b="1" dirty="0">
                <a:solidFill>
                  <a:schemeClr val="bg1"/>
                </a:solidFill>
                <a:latin typeface="Optima" pitchFamily="34" charset="0"/>
              </a:rPr>
              <a:t>In Cleansing – Vs 14-15</a:t>
            </a:r>
          </a:p>
          <a:p>
            <a:pPr lvl="1"/>
            <a:r>
              <a:rPr lang="en-US" sz="2000" b="1" dirty="0">
                <a:solidFill>
                  <a:schemeClr val="bg1"/>
                </a:solidFill>
                <a:latin typeface="Optima" pitchFamily="34" charset="0"/>
              </a:rPr>
              <a:t>Keep Current on your Accounting</a:t>
            </a:r>
            <a:endParaRPr lang="en-US" sz="600" b="1" dirty="0">
              <a:solidFill>
                <a:schemeClr val="bg1"/>
              </a:solidFill>
              <a:latin typeface="Optima" pitchFamily="34" charset="0"/>
            </a:endParaRPr>
          </a:p>
          <a:p>
            <a:pPr marL="457200" lvl="1" indent="0">
              <a:buNone/>
            </a:pPr>
            <a:r>
              <a:rPr lang="en-US" sz="2000" b="1" dirty="0">
                <a:solidFill>
                  <a:schemeClr val="bg1"/>
                </a:solidFill>
                <a:latin typeface="Optima" pitchFamily="34" charset="0"/>
              </a:rPr>
              <a:t>1Jn 1:6  If we say that we have fellowship with him, and walk in darkness, we lie, and do not the truth: 7  But if we walk in the light, as he is in the light, we have fellowship one with another, and the blood of Jesus Christ his Son </a:t>
            </a:r>
            <a:r>
              <a:rPr lang="en-US" sz="2000" b="1" dirty="0" err="1">
                <a:solidFill>
                  <a:schemeClr val="bg1"/>
                </a:solidFill>
                <a:latin typeface="Optima" pitchFamily="34" charset="0"/>
              </a:rPr>
              <a:t>cleanseth</a:t>
            </a:r>
            <a:r>
              <a:rPr lang="en-US" sz="2000" b="1" dirty="0">
                <a:solidFill>
                  <a:schemeClr val="bg1"/>
                </a:solidFill>
                <a:latin typeface="Optima" pitchFamily="34" charset="0"/>
              </a:rPr>
              <a:t> us from all sin. 8  If we say that we have no sin, we deceive ourselves, and the truth is not in us. 9  If we confess our sins, he is faithful and just to forgive us our sins, and to cleanse us from all unrighteousness. </a:t>
            </a:r>
          </a:p>
          <a:p>
            <a:pPr marL="457200" lvl="1" indent="0">
              <a:buNone/>
            </a:pPr>
            <a:endParaRPr lang="en-US" sz="2000" b="1" dirty="0">
              <a:solidFill>
                <a:schemeClr val="bg1"/>
              </a:solidFill>
              <a:latin typeface="Optima" pitchFamily="34" charset="0"/>
            </a:endParaRPr>
          </a:p>
          <a:p>
            <a:pPr marL="457200" lvl="1" indent="0">
              <a:buNone/>
            </a:pPr>
            <a:r>
              <a:rPr lang="en-US" sz="2000" b="1" dirty="0">
                <a:solidFill>
                  <a:schemeClr val="bg1"/>
                </a:solidFill>
                <a:latin typeface="Optima" pitchFamily="34" charset="0"/>
              </a:rPr>
              <a:t>Pro 28:13  He that </a:t>
            </a:r>
            <a:r>
              <a:rPr lang="en-US" sz="2000" b="1" dirty="0" err="1">
                <a:solidFill>
                  <a:schemeClr val="bg1"/>
                </a:solidFill>
                <a:latin typeface="Optima" pitchFamily="34" charset="0"/>
              </a:rPr>
              <a:t>covereth</a:t>
            </a:r>
            <a:r>
              <a:rPr lang="en-US" sz="2000" b="1" dirty="0">
                <a:solidFill>
                  <a:schemeClr val="bg1"/>
                </a:solidFill>
                <a:latin typeface="Optima" pitchFamily="34" charset="0"/>
              </a:rPr>
              <a:t> his sins shall not prosper: but whoso </a:t>
            </a:r>
            <a:r>
              <a:rPr lang="en-US" sz="2000" b="1" dirty="0" err="1">
                <a:solidFill>
                  <a:schemeClr val="bg1"/>
                </a:solidFill>
                <a:latin typeface="Optima" pitchFamily="34" charset="0"/>
              </a:rPr>
              <a:t>confesseth</a:t>
            </a:r>
            <a:r>
              <a:rPr lang="en-US" sz="2000" b="1" dirty="0">
                <a:solidFill>
                  <a:schemeClr val="bg1"/>
                </a:solidFill>
                <a:latin typeface="Optima" pitchFamily="34" charset="0"/>
              </a:rPr>
              <a:t> and </a:t>
            </a:r>
            <a:r>
              <a:rPr lang="en-US" sz="2000" b="1" dirty="0" err="1">
                <a:solidFill>
                  <a:schemeClr val="bg1"/>
                </a:solidFill>
                <a:latin typeface="Optima" pitchFamily="34" charset="0"/>
              </a:rPr>
              <a:t>forsaketh</a:t>
            </a:r>
            <a:r>
              <a:rPr lang="en-US" sz="2000" b="1" dirty="0">
                <a:solidFill>
                  <a:schemeClr val="bg1"/>
                </a:solidFill>
                <a:latin typeface="Optima" pitchFamily="34" charset="0"/>
              </a:rPr>
              <a:t> them shall have mercy.</a:t>
            </a:r>
          </a:p>
          <a:p>
            <a:pPr marL="457200" lvl="1" indent="0">
              <a:buNone/>
            </a:pPr>
            <a:endParaRPr lang="en-US" sz="2000" b="1" dirty="0">
              <a:solidFill>
                <a:schemeClr val="bg1"/>
              </a:solidFill>
              <a:latin typeface="Optima" pitchFamily="34" charset="0"/>
            </a:endParaRPr>
          </a:p>
          <a:p>
            <a:pPr marL="457200" lvl="1" indent="0">
              <a:buNone/>
            </a:pPr>
            <a:r>
              <a:rPr lang="en-US" sz="2000" b="1" dirty="0">
                <a:solidFill>
                  <a:schemeClr val="bg1"/>
                </a:solidFill>
                <a:latin typeface="Optima" pitchFamily="34" charset="0"/>
              </a:rPr>
              <a:t> It is amazing how quickly we can become accustomed to being dirty. However, when we make cleanliness a routine, it is amazing how a little uncleanness can become unbearable. Plan your times of cleansing. </a:t>
            </a:r>
          </a:p>
        </p:txBody>
      </p:sp>
      <p:sp>
        <p:nvSpPr>
          <p:cNvPr id="8" name="Title 3"/>
          <p:cNvSpPr>
            <a:spLocks noGrp="1"/>
          </p:cNvSpPr>
          <p:nvPr>
            <p:ph type="title"/>
          </p:nvPr>
        </p:nvSpPr>
        <p:spPr>
          <a:xfrm>
            <a:off x="6858000" y="152400"/>
            <a:ext cx="3581400" cy="609600"/>
          </a:xfrm>
        </p:spPr>
        <p:txBody>
          <a:bodyPr>
            <a:normAutofit/>
          </a:bodyPr>
          <a:lstStyle/>
          <a:p>
            <a:r>
              <a:rPr lang="en-US" sz="2400" dirty="0">
                <a:solidFill>
                  <a:schemeClr val="bg1"/>
                </a:solidFill>
                <a:latin typeface="Optima" pitchFamily="34" charset="0"/>
              </a:rPr>
              <a:t>Preparing to Meet God!</a:t>
            </a:r>
          </a:p>
        </p:txBody>
      </p:sp>
      <p:sp>
        <p:nvSpPr>
          <p:cNvPr id="7" name="Content Placeholder 4"/>
          <p:cNvSpPr txBox="1">
            <a:spLocks/>
          </p:cNvSpPr>
          <p:nvPr/>
        </p:nvSpPr>
        <p:spPr>
          <a:xfrm>
            <a:off x="609600" y="914400"/>
            <a:ext cx="5527741" cy="60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600" b="1" dirty="0">
                <a:solidFill>
                  <a:schemeClr val="bg1"/>
                </a:solidFill>
                <a:latin typeface="Optima" pitchFamily="34" charset="0"/>
              </a:rPr>
              <a:t>Conformity</a:t>
            </a:r>
          </a:p>
        </p:txBody>
      </p:sp>
    </p:spTree>
    <p:extLst>
      <p:ext uri="{BB962C8B-B14F-4D97-AF65-F5344CB8AC3E}">
        <p14:creationId xmlns:p14="http://schemas.microsoft.com/office/powerpoint/2010/main" val="428939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media.ldscdn.org/images/media-library/old-testament-seminary-curriculum-images/mount-sinai-egypt-moses-1244104-wallpaper.jpg?download=true"/>
          <p:cNvPicPr>
            <a:picLocks noChangeAspect="1" noChangeArrowheads="1"/>
          </p:cNvPicPr>
          <p:nvPr/>
        </p:nvPicPr>
        <p:blipFill>
          <a:blip r:embed="rId2">
            <a:extLst>
              <a:ext uri="{BEBA8EAE-BF5A-486C-A8C5-ECC9F3942E4B}">
                <a14:imgProps xmlns:a14="http://schemas.microsoft.com/office/drawing/2010/main">
                  <a14:imgLayer r:embed="rId3">
                    <a14:imgEffect>
                      <a14:artisticPaintStrokes/>
                    </a14:imgEffect>
                    <a14:imgEffect>
                      <a14:colorTemperature colorTemp="5900"/>
                    </a14:imgEffect>
                    <a14:imgEffect>
                      <a14:saturation sat="66000"/>
                    </a14:imgEffect>
                    <a14:imgEffect>
                      <a14:brightnessContrast bright="-19000"/>
                    </a14:imgEffect>
                  </a14:imgLayer>
                </a14:imgProps>
              </a:ext>
              <a:ext uri="{28A0092B-C50C-407E-A947-70E740481C1C}">
                <a14:useLocalDpi xmlns:a14="http://schemas.microsoft.com/office/drawing/2010/main" val="0"/>
              </a:ext>
            </a:extLst>
          </a:blip>
          <a:srcRect/>
          <a:stretch>
            <a:fillRect/>
          </a:stretch>
        </p:blipFill>
        <p:spPr bwMode="auto">
          <a:xfrm>
            <a:off x="0" y="-2136"/>
            <a:ext cx="12192000" cy="6860136"/>
          </a:xfrm>
          <a:prstGeom prst="rect">
            <a:avLst/>
          </a:prstGeom>
          <a:noFill/>
          <a:effectLst>
            <a:outerShdw sx="1000" sy="1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609600" y="1600200"/>
            <a:ext cx="4419600" cy="4724400"/>
          </a:xfrm>
        </p:spPr>
        <p:txBody>
          <a:bodyPr>
            <a:noAutofit/>
          </a:bodyPr>
          <a:lstStyle/>
          <a:p>
            <a:r>
              <a:rPr lang="en-US" sz="2400" b="1" u="sng" dirty="0">
                <a:solidFill>
                  <a:schemeClr val="bg1"/>
                </a:solidFill>
                <a:latin typeface="Optima" pitchFamily="34" charset="0"/>
              </a:rPr>
              <a:t>God’s Expectations</a:t>
            </a:r>
            <a:endParaRPr lang="en-US" sz="600" b="1" u="sng" dirty="0">
              <a:solidFill>
                <a:schemeClr val="bg1"/>
              </a:solidFill>
              <a:latin typeface="Optima" pitchFamily="34" charset="0"/>
            </a:endParaRPr>
          </a:p>
          <a:p>
            <a:pPr lvl="1"/>
            <a:r>
              <a:rPr lang="en-US" sz="2000" b="1" dirty="0">
                <a:solidFill>
                  <a:schemeClr val="bg1"/>
                </a:solidFill>
                <a:latin typeface="Optima" pitchFamily="34" charset="0"/>
              </a:rPr>
              <a:t>We are His alone</a:t>
            </a:r>
          </a:p>
          <a:p>
            <a:pPr lvl="1"/>
            <a:r>
              <a:rPr lang="en-US" sz="2000" b="1" dirty="0">
                <a:solidFill>
                  <a:schemeClr val="bg1"/>
                </a:solidFill>
                <a:latin typeface="Optima" pitchFamily="34" charset="0"/>
              </a:rPr>
              <a:t>We are Clean</a:t>
            </a:r>
          </a:p>
          <a:p>
            <a:pPr lvl="1"/>
            <a:r>
              <a:rPr lang="en-US" sz="2000" b="1" dirty="0">
                <a:solidFill>
                  <a:schemeClr val="bg1"/>
                </a:solidFill>
                <a:latin typeface="Optima" pitchFamily="34" charset="0"/>
              </a:rPr>
              <a:t>We are Reverent</a:t>
            </a:r>
          </a:p>
          <a:p>
            <a:endParaRPr lang="en-US" sz="2400" b="1" u="sng" dirty="0">
              <a:solidFill>
                <a:schemeClr val="bg1"/>
              </a:solidFill>
              <a:latin typeface="Optima" pitchFamily="34" charset="0"/>
            </a:endParaRPr>
          </a:p>
          <a:p>
            <a:r>
              <a:rPr lang="en-US" sz="2400" b="1" u="sng" dirty="0">
                <a:solidFill>
                  <a:schemeClr val="bg1"/>
                </a:solidFill>
                <a:latin typeface="Optima" pitchFamily="34" charset="0"/>
              </a:rPr>
              <a:t>Our Response</a:t>
            </a:r>
          </a:p>
          <a:p>
            <a:pPr lvl="1"/>
            <a:r>
              <a:rPr lang="en-US" sz="2200" b="1" dirty="0">
                <a:solidFill>
                  <a:schemeClr val="bg1"/>
                </a:solidFill>
                <a:latin typeface="Optima" pitchFamily="34" charset="0"/>
              </a:rPr>
              <a:t>Consecrated</a:t>
            </a:r>
          </a:p>
          <a:p>
            <a:pPr lvl="2"/>
            <a:r>
              <a:rPr lang="en-US" sz="2000" b="1" dirty="0">
                <a:solidFill>
                  <a:schemeClr val="bg1"/>
                </a:solidFill>
                <a:latin typeface="Optima" pitchFamily="34" charset="0"/>
              </a:rPr>
              <a:t>We Set Bounds</a:t>
            </a:r>
          </a:p>
          <a:p>
            <a:pPr lvl="2"/>
            <a:r>
              <a:rPr lang="en-US" sz="2000" b="1" dirty="0">
                <a:solidFill>
                  <a:schemeClr val="bg1"/>
                </a:solidFill>
                <a:latin typeface="Optima" pitchFamily="34" charset="0"/>
              </a:rPr>
              <a:t>We are content</a:t>
            </a:r>
          </a:p>
          <a:p>
            <a:pPr lvl="1"/>
            <a:r>
              <a:rPr lang="en-US" sz="2200" b="1" dirty="0">
                <a:solidFill>
                  <a:schemeClr val="bg1"/>
                </a:solidFill>
                <a:latin typeface="Optima" pitchFamily="34" charset="0"/>
              </a:rPr>
              <a:t>Clean</a:t>
            </a:r>
          </a:p>
          <a:p>
            <a:pPr lvl="2"/>
            <a:r>
              <a:rPr lang="en-US" sz="2000" b="1" dirty="0">
                <a:solidFill>
                  <a:schemeClr val="bg1"/>
                </a:solidFill>
                <a:latin typeface="Optima" pitchFamily="34" charset="0"/>
              </a:rPr>
              <a:t>Our Standing</a:t>
            </a:r>
          </a:p>
          <a:p>
            <a:pPr lvl="3"/>
            <a:r>
              <a:rPr lang="en-US" b="1" dirty="0">
                <a:solidFill>
                  <a:schemeClr val="bg1"/>
                </a:solidFill>
                <a:latin typeface="Optima" pitchFamily="34" charset="0"/>
              </a:rPr>
              <a:t>We Rest</a:t>
            </a:r>
          </a:p>
        </p:txBody>
      </p:sp>
      <p:sp>
        <p:nvSpPr>
          <p:cNvPr id="8" name="Title 3"/>
          <p:cNvSpPr>
            <a:spLocks noGrp="1"/>
          </p:cNvSpPr>
          <p:nvPr>
            <p:ph type="title"/>
          </p:nvPr>
        </p:nvSpPr>
        <p:spPr>
          <a:xfrm>
            <a:off x="6858000" y="152400"/>
            <a:ext cx="3581400" cy="609600"/>
          </a:xfrm>
        </p:spPr>
        <p:txBody>
          <a:bodyPr>
            <a:normAutofit/>
          </a:bodyPr>
          <a:lstStyle/>
          <a:p>
            <a:r>
              <a:rPr lang="en-US" sz="2400" dirty="0">
                <a:solidFill>
                  <a:schemeClr val="bg1"/>
                </a:solidFill>
                <a:latin typeface="Optima" pitchFamily="34" charset="0"/>
              </a:rPr>
              <a:t>Preparing to Meet God!</a:t>
            </a:r>
          </a:p>
        </p:txBody>
      </p:sp>
      <p:sp>
        <p:nvSpPr>
          <p:cNvPr id="7" name="Content Placeholder 4"/>
          <p:cNvSpPr txBox="1">
            <a:spLocks/>
          </p:cNvSpPr>
          <p:nvPr/>
        </p:nvSpPr>
        <p:spPr>
          <a:xfrm>
            <a:off x="609600" y="914400"/>
            <a:ext cx="5527741" cy="60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600" b="1" dirty="0">
                <a:solidFill>
                  <a:schemeClr val="bg1"/>
                </a:solidFill>
                <a:latin typeface="Optima" pitchFamily="34" charset="0"/>
              </a:rPr>
              <a:t>Review</a:t>
            </a:r>
          </a:p>
        </p:txBody>
      </p:sp>
      <p:sp>
        <p:nvSpPr>
          <p:cNvPr id="9" name="Content Placeholder 4"/>
          <p:cNvSpPr txBox="1">
            <a:spLocks/>
          </p:cNvSpPr>
          <p:nvPr/>
        </p:nvSpPr>
        <p:spPr>
          <a:xfrm>
            <a:off x="6553200" y="1600200"/>
            <a:ext cx="4419600" cy="4876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2"/>
            <a:endParaRPr lang="en-US" sz="2000" b="1" dirty="0">
              <a:solidFill>
                <a:schemeClr val="bg1"/>
              </a:solidFill>
              <a:latin typeface="Optima" pitchFamily="34" charset="0"/>
            </a:endParaRPr>
          </a:p>
          <a:p>
            <a:pPr lvl="2"/>
            <a:r>
              <a:rPr lang="en-US" sz="2000" b="1" dirty="0">
                <a:solidFill>
                  <a:schemeClr val="bg1"/>
                </a:solidFill>
                <a:latin typeface="Optima" pitchFamily="34" charset="0"/>
              </a:rPr>
              <a:t>Our State</a:t>
            </a:r>
          </a:p>
          <a:p>
            <a:pPr lvl="3"/>
            <a:r>
              <a:rPr lang="en-US" b="1" dirty="0">
                <a:solidFill>
                  <a:schemeClr val="bg1"/>
                </a:solidFill>
                <a:latin typeface="Optima" pitchFamily="34" charset="0"/>
              </a:rPr>
              <a:t>We Wash</a:t>
            </a:r>
          </a:p>
          <a:p>
            <a:pPr lvl="3"/>
            <a:r>
              <a:rPr lang="en-US" b="1" dirty="0">
                <a:solidFill>
                  <a:schemeClr val="bg1"/>
                </a:solidFill>
                <a:latin typeface="Optima" pitchFamily="34" charset="0"/>
              </a:rPr>
              <a:t>We Forsake</a:t>
            </a:r>
          </a:p>
          <a:p>
            <a:pPr lvl="3"/>
            <a:r>
              <a:rPr lang="en-US" b="1" dirty="0">
                <a:solidFill>
                  <a:schemeClr val="bg1"/>
                </a:solidFill>
                <a:latin typeface="Optima" pitchFamily="34" charset="0"/>
              </a:rPr>
              <a:t>We Set bounds</a:t>
            </a:r>
          </a:p>
          <a:p>
            <a:pPr lvl="1"/>
            <a:r>
              <a:rPr lang="en-US" sz="2200" b="1" dirty="0">
                <a:solidFill>
                  <a:schemeClr val="bg1"/>
                </a:solidFill>
                <a:latin typeface="Optima" pitchFamily="34" charset="0"/>
              </a:rPr>
              <a:t>Reverent</a:t>
            </a:r>
          </a:p>
          <a:p>
            <a:pPr lvl="2"/>
            <a:r>
              <a:rPr lang="en-US" sz="1800" b="1" dirty="0">
                <a:solidFill>
                  <a:schemeClr val="bg1"/>
                </a:solidFill>
                <a:latin typeface="Optima" pitchFamily="34" charset="0"/>
              </a:rPr>
              <a:t>Right View of God</a:t>
            </a:r>
          </a:p>
          <a:p>
            <a:pPr lvl="2"/>
            <a:r>
              <a:rPr lang="en-US" sz="1800" b="1" dirty="0">
                <a:solidFill>
                  <a:schemeClr val="bg1"/>
                </a:solidFill>
                <a:latin typeface="Optima" pitchFamily="34" charset="0"/>
              </a:rPr>
              <a:t>Set Bounds</a:t>
            </a:r>
          </a:p>
        </p:txBody>
      </p:sp>
    </p:spTree>
    <p:extLst>
      <p:ext uri="{BB962C8B-B14F-4D97-AF65-F5344CB8AC3E}">
        <p14:creationId xmlns:p14="http://schemas.microsoft.com/office/powerpoint/2010/main" val="351985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xEl>
                                              <p:pRg st="4" end="4"/>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xEl>
                                              <p:pRg st="5" end="5"/>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xEl>
                                              <p:pRg st="6" end="6"/>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9"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http://drscdn.500px.org/photo/135487835/m%3D2048/ee6baf11d9ad6d97511fd03ffca3d9a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950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media.ldscdn.org/images/media-library/old-testament-seminary-curriculum-images/mount-sinai-egypt-moses-1244104-wallpaper.jpg?download=true"/>
          <p:cNvPicPr>
            <a:picLocks noChangeAspect="1" noChangeArrowheads="1"/>
          </p:cNvPicPr>
          <p:nvPr/>
        </p:nvPicPr>
        <p:blipFill>
          <a:blip r:embed="rId2">
            <a:extLst>
              <a:ext uri="{BEBA8EAE-BF5A-486C-A8C5-ECC9F3942E4B}">
                <a14:imgProps xmlns:a14="http://schemas.microsoft.com/office/drawing/2010/main">
                  <a14:imgLayer r:embed="rId3">
                    <a14:imgEffect>
                      <a14:artisticPaintStrokes/>
                    </a14:imgEffect>
                    <a14:imgEffect>
                      <a14:colorTemperature colorTemp="5900"/>
                    </a14:imgEffect>
                    <a14:imgEffect>
                      <a14:saturation sat="66000"/>
                    </a14:imgEffect>
                    <a14:imgEffect>
                      <a14:brightnessContrast bright="-19000"/>
                    </a14:imgEffect>
                  </a14:imgLayer>
                </a14:imgProps>
              </a:ext>
              <a:ext uri="{28A0092B-C50C-407E-A947-70E740481C1C}">
                <a14:useLocalDpi xmlns:a14="http://schemas.microsoft.com/office/drawing/2010/main" val="0"/>
              </a:ext>
            </a:extLst>
          </a:blip>
          <a:srcRect/>
          <a:stretch>
            <a:fillRect/>
          </a:stretch>
        </p:blipFill>
        <p:spPr bwMode="auto">
          <a:xfrm>
            <a:off x="0" y="-12714"/>
            <a:ext cx="12192000" cy="6870713"/>
          </a:xfrm>
          <a:prstGeom prst="rect">
            <a:avLst/>
          </a:prstGeom>
          <a:noFill/>
          <a:effectLst>
            <a:outerShdw sx="1000" sy="1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609600" y="3657600"/>
            <a:ext cx="9144000" cy="1676400"/>
          </a:xfrm>
        </p:spPr>
        <p:txBody>
          <a:bodyPr>
            <a:normAutofit lnSpcReduction="10000"/>
          </a:bodyPr>
          <a:lstStyle/>
          <a:p>
            <a:r>
              <a:rPr lang="en-US" sz="2200" b="1" dirty="0">
                <a:solidFill>
                  <a:schemeClr val="bg1"/>
                </a:solidFill>
                <a:latin typeface="Optima" pitchFamily="34" charset="0"/>
              </a:rPr>
              <a:t>Jesus fulfilled the law, but He did not disparage the law or lower God’s standards.</a:t>
            </a:r>
          </a:p>
          <a:p>
            <a:pPr lvl="1"/>
            <a:r>
              <a:rPr lang="en-US" sz="1800" b="1" dirty="0">
                <a:solidFill>
                  <a:schemeClr val="bg1"/>
                </a:solidFill>
                <a:latin typeface="Optima" pitchFamily="34" charset="0"/>
              </a:rPr>
              <a:t>Don’t kill, don’t commit adultery…..</a:t>
            </a:r>
          </a:p>
          <a:p>
            <a:r>
              <a:rPr lang="en-US" sz="2000" b="1" dirty="0">
                <a:solidFill>
                  <a:schemeClr val="bg1"/>
                </a:solidFill>
                <a:latin typeface="Optima" pitchFamily="34" charset="0"/>
              </a:rPr>
              <a:t>He took the standard even higher</a:t>
            </a:r>
          </a:p>
          <a:p>
            <a:pPr lvl="1"/>
            <a:r>
              <a:rPr lang="en-US" sz="1600" b="1" dirty="0">
                <a:solidFill>
                  <a:schemeClr val="bg1"/>
                </a:solidFill>
                <a:latin typeface="Optima" pitchFamily="34" charset="0"/>
              </a:rPr>
              <a:t>Don’t hate, don’t lust….</a:t>
            </a:r>
            <a:endParaRPr lang="en-US" sz="1600" dirty="0">
              <a:solidFill>
                <a:schemeClr val="bg1"/>
              </a:solidFill>
              <a:latin typeface="Optima" pitchFamily="34" charset="0"/>
            </a:endParaRPr>
          </a:p>
        </p:txBody>
      </p:sp>
      <p:sp>
        <p:nvSpPr>
          <p:cNvPr id="7" name="Title 3"/>
          <p:cNvSpPr>
            <a:spLocks noGrp="1"/>
          </p:cNvSpPr>
          <p:nvPr>
            <p:ph type="title"/>
          </p:nvPr>
        </p:nvSpPr>
        <p:spPr>
          <a:xfrm>
            <a:off x="6858000" y="156369"/>
            <a:ext cx="3581400" cy="639762"/>
          </a:xfrm>
        </p:spPr>
        <p:txBody>
          <a:bodyPr>
            <a:normAutofit/>
          </a:bodyPr>
          <a:lstStyle/>
          <a:p>
            <a:r>
              <a:rPr lang="en-US" sz="2400" dirty="0">
                <a:solidFill>
                  <a:schemeClr val="bg1"/>
                </a:solidFill>
                <a:latin typeface="Optima" pitchFamily="34" charset="0"/>
              </a:rPr>
              <a:t>Preparing to Meet God!</a:t>
            </a:r>
          </a:p>
        </p:txBody>
      </p:sp>
      <p:pic>
        <p:nvPicPr>
          <p:cNvPr id="2050" name="Picture 2" descr="https://laymansbible.files.wordpress.com/2015/09/whos-the-boss-ot-vs-n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1" y="1219201"/>
            <a:ext cx="2978501" cy="228600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4"/>
          <p:cNvSpPr txBox="1">
            <a:spLocks/>
          </p:cNvSpPr>
          <p:nvPr/>
        </p:nvSpPr>
        <p:spPr>
          <a:xfrm>
            <a:off x="609600" y="5334000"/>
            <a:ext cx="10064882" cy="838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200" b="1" dirty="0">
                <a:solidFill>
                  <a:schemeClr val="bg1"/>
                </a:solidFill>
                <a:latin typeface="Optima" pitchFamily="34" charset="0"/>
              </a:rPr>
              <a:t>Godly fear is directional, keeping you away from consequences, and pointing you toward blessings. </a:t>
            </a:r>
            <a:endParaRPr lang="en-US" sz="1600" dirty="0">
              <a:solidFill>
                <a:schemeClr val="bg1"/>
              </a:solidFill>
              <a:latin typeface="Optima" pitchFamily="34" charset="0"/>
            </a:endParaRPr>
          </a:p>
        </p:txBody>
      </p:sp>
      <p:sp>
        <p:nvSpPr>
          <p:cNvPr id="10" name="Content Placeholder 4"/>
          <p:cNvSpPr txBox="1">
            <a:spLocks/>
          </p:cNvSpPr>
          <p:nvPr/>
        </p:nvSpPr>
        <p:spPr>
          <a:xfrm>
            <a:off x="609600" y="990600"/>
            <a:ext cx="4419600" cy="60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600" b="1" dirty="0">
                <a:solidFill>
                  <a:schemeClr val="bg1"/>
                </a:solidFill>
                <a:latin typeface="Optima" pitchFamily="34" charset="0"/>
              </a:rPr>
              <a:t>Knowing Fear</a:t>
            </a:r>
            <a:endParaRPr lang="en-US" sz="3600" dirty="0">
              <a:solidFill>
                <a:schemeClr val="bg1"/>
              </a:solidFill>
              <a:latin typeface="Optima" pitchFamily="34" charset="0"/>
            </a:endParaRPr>
          </a:p>
        </p:txBody>
      </p:sp>
    </p:spTree>
    <p:extLst>
      <p:ext uri="{BB962C8B-B14F-4D97-AF65-F5344CB8AC3E}">
        <p14:creationId xmlns:p14="http://schemas.microsoft.com/office/powerpoint/2010/main" val="416177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media.ldscdn.org/images/media-library/old-testament-seminary-curriculum-images/mount-sinai-egypt-moses-1244104-wallpaper.jpg?download=true"/>
          <p:cNvPicPr>
            <a:picLocks noChangeAspect="1" noChangeArrowheads="1"/>
          </p:cNvPicPr>
          <p:nvPr/>
        </p:nvPicPr>
        <p:blipFill>
          <a:blip r:embed="rId2">
            <a:extLst>
              <a:ext uri="{BEBA8EAE-BF5A-486C-A8C5-ECC9F3942E4B}">
                <a14:imgProps xmlns:a14="http://schemas.microsoft.com/office/drawing/2010/main">
                  <a14:imgLayer r:embed="rId3">
                    <a14:imgEffect>
                      <a14:artisticPaintStrokes/>
                    </a14:imgEffect>
                    <a14:imgEffect>
                      <a14:colorTemperature colorTemp="5900"/>
                    </a14:imgEffect>
                    <a14:imgEffect>
                      <a14:saturation sat="66000"/>
                    </a14:imgEffect>
                    <a14:imgEffect>
                      <a14:brightnessContrast bright="-19000"/>
                    </a14:imgEffect>
                  </a14:imgLayer>
                </a14:imgProps>
              </a:ext>
              <a:ext uri="{28A0092B-C50C-407E-A947-70E740481C1C}">
                <a14:useLocalDpi xmlns:a14="http://schemas.microsoft.com/office/drawing/2010/main" val="0"/>
              </a:ext>
            </a:extLst>
          </a:blip>
          <a:srcRect/>
          <a:stretch>
            <a:fillRect/>
          </a:stretch>
        </p:blipFill>
        <p:spPr bwMode="auto">
          <a:xfrm>
            <a:off x="0" y="-2136"/>
            <a:ext cx="12192000" cy="6860136"/>
          </a:xfrm>
          <a:prstGeom prst="rect">
            <a:avLst/>
          </a:prstGeom>
          <a:noFill/>
          <a:effectLst>
            <a:outerShdw sx="1000" sy="1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1143000" y="1828800"/>
            <a:ext cx="3200400" cy="2590800"/>
          </a:xfrm>
        </p:spPr>
        <p:txBody>
          <a:bodyPr>
            <a:normAutofit/>
          </a:bodyPr>
          <a:lstStyle/>
          <a:p>
            <a:pPr marL="0" indent="0">
              <a:buNone/>
            </a:pPr>
            <a:r>
              <a:rPr lang="en-US" sz="2400" b="1" dirty="0">
                <a:solidFill>
                  <a:schemeClr val="bg1"/>
                </a:solidFill>
                <a:latin typeface="Optima" pitchFamily="34" charset="0"/>
              </a:rPr>
              <a:t>1. Consecration</a:t>
            </a:r>
          </a:p>
          <a:p>
            <a:pPr marL="457200" indent="-457200">
              <a:buAutoNum type="arabicPeriod"/>
            </a:pPr>
            <a:endParaRPr lang="en-US" sz="2400" b="1" dirty="0">
              <a:solidFill>
                <a:schemeClr val="bg1"/>
              </a:solidFill>
              <a:latin typeface="Optima" pitchFamily="34" charset="0"/>
            </a:endParaRPr>
          </a:p>
          <a:p>
            <a:pPr marL="0" indent="0">
              <a:buNone/>
            </a:pPr>
            <a:r>
              <a:rPr lang="en-US" sz="2400" b="1" dirty="0">
                <a:solidFill>
                  <a:schemeClr val="bg1"/>
                </a:solidFill>
                <a:latin typeface="Optima" pitchFamily="34" charset="0"/>
              </a:rPr>
              <a:t>2. Cleansing </a:t>
            </a:r>
          </a:p>
          <a:p>
            <a:pPr marL="0" indent="0">
              <a:buNone/>
            </a:pPr>
            <a:endParaRPr lang="en-US" sz="2400" b="1" dirty="0">
              <a:solidFill>
                <a:schemeClr val="bg1"/>
              </a:solidFill>
              <a:latin typeface="Optima" pitchFamily="34" charset="0"/>
            </a:endParaRPr>
          </a:p>
          <a:p>
            <a:pPr marL="0" indent="0">
              <a:buNone/>
            </a:pPr>
            <a:r>
              <a:rPr lang="en-US" sz="2400" b="1" dirty="0">
                <a:solidFill>
                  <a:schemeClr val="bg1"/>
                </a:solidFill>
                <a:latin typeface="Optima" pitchFamily="34" charset="0"/>
              </a:rPr>
              <a:t>3. Conformity</a:t>
            </a:r>
          </a:p>
          <a:p>
            <a:endParaRPr lang="en-US" sz="2000" dirty="0">
              <a:solidFill>
                <a:schemeClr val="bg1"/>
              </a:solidFill>
              <a:latin typeface="Optima" pitchFamily="34" charset="0"/>
            </a:endParaRPr>
          </a:p>
        </p:txBody>
      </p:sp>
      <p:sp>
        <p:nvSpPr>
          <p:cNvPr id="7" name="Title 3"/>
          <p:cNvSpPr>
            <a:spLocks noGrp="1"/>
          </p:cNvSpPr>
          <p:nvPr>
            <p:ph type="title"/>
          </p:nvPr>
        </p:nvSpPr>
        <p:spPr>
          <a:xfrm>
            <a:off x="6858000" y="152400"/>
            <a:ext cx="3581400" cy="609600"/>
          </a:xfrm>
        </p:spPr>
        <p:txBody>
          <a:bodyPr>
            <a:normAutofit/>
          </a:bodyPr>
          <a:lstStyle/>
          <a:p>
            <a:r>
              <a:rPr lang="en-US" sz="2400" dirty="0">
                <a:solidFill>
                  <a:schemeClr val="bg1"/>
                </a:solidFill>
                <a:latin typeface="Optima" pitchFamily="34" charset="0"/>
              </a:rPr>
              <a:t>Preparing to Meet God!</a:t>
            </a:r>
          </a:p>
        </p:txBody>
      </p:sp>
      <p:sp>
        <p:nvSpPr>
          <p:cNvPr id="8" name="Content Placeholder 4"/>
          <p:cNvSpPr txBox="1">
            <a:spLocks/>
          </p:cNvSpPr>
          <p:nvPr/>
        </p:nvSpPr>
        <p:spPr>
          <a:xfrm>
            <a:off x="609600" y="914400"/>
            <a:ext cx="5527741" cy="60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600" b="1" dirty="0">
                <a:solidFill>
                  <a:schemeClr val="bg1"/>
                </a:solidFill>
                <a:latin typeface="Optima" pitchFamily="34" charset="0"/>
              </a:rPr>
              <a:t>Great Expectations</a:t>
            </a:r>
            <a:endParaRPr lang="en-US" sz="3600" dirty="0">
              <a:solidFill>
                <a:schemeClr val="bg1"/>
              </a:solidFill>
              <a:latin typeface="Optima" pitchFamily="34" charset="0"/>
            </a:endParaRPr>
          </a:p>
        </p:txBody>
      </p:sp>
    </p:spTree>
    <p:extLst>
      <p:ext uri="{BB962C8B-B14F-4D97-AF65-F5344CB8AC3E}">
        <p14:creationId xmlns:p14="http://schemas.microsoft.com/office/powerpoint/2010/main" val="184732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media.ldscdn.org/images/media-library/old-testament-seminary-curriculum-images/mount-sinai-egypt-moses-1244104-wallpaper.jpg?download=true"/>
          <p:cNvPicPr>
            <a:picLocks noChangeAspect="1" noChangeArrowheads="1"/>
          </p:cNvPicPr>
          <p:nvPr/>
        </p:nvPicPr>
        <p:blipFill>
          <a:blip r:embed="rId2">
            <a:extLst>
              <a:ext uri="{BEBA8EAE-BF5A-486C-A8C5-ECC9F3942E4B}">
                <a14:imgProps xmlns:a14="http://schemas.microsoft.com/office/drawing/2010/main">
                  <a14:imgLayer r:embed="rId3">
                    <a14:imgEffect>
                      <a14:artisticPaintStrokes/>
                    </a14:imgEffect>
                    <a14:imgEffect>
                      <a14:colorTemperature colorTemp="5900"/>
                    </a14:imgEffect>
                    <a14:imgEffect>
                      <a14:saturation sat="66000"/>
                    </a14:imgEffect>
                    <a14:imgEffect>
                      <a14:brightnessContrast bright="-19000"/>
                    </a14:imgEffect>
                  </a14:imgLayer>
                </a14:imgProps>
              </a:ext>
              <a:ext uri="{28A0092B-C50C-407E-A947-70E740481C1C}">
                <a14:useLocalDpi xmlns:a14="http://schemas.microsoft.com/office/drawing/2010/main" val="0"/>
              </a:ext>
            </a:extLst>
          </a:blip>
          <a:srcRect/>
          <a:stretch>
            <a:fillRect/>
          </a:stretch>
        </p:blipFill>
        <p:spPr bwMode="auto">
          <a:xfrm>
            <a:off x="0" y="-2136"/>
            <a:ext cx="12192000" cy="6860136"/>
          </a:xfrm>
          <a:prstGeom prst="rect">
            <a:avLst/>
          </a:prstGeom>
          <a:noFill/>
          <a:effectLst>
            <a:outerShdw sx="1000" sy="1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609600" y="1600200"/>
            <a:ext cx="10058400" cy="4876800"/>
          </a:xfrm>
        </p:spPr>
        <p:txBody>
          <a:bodyPr>
            <a:normAutofit/>
          </a:bodyPr>
          <a:lstStyle/>
          <a:p>
            <a:r>
              <a:rPr lang="en-US" sz="2400" b="1" dirty="0">
                <a:solidFill>
                  <a:schemeClr val="bg1"/>
                </a:solidFill>
                <a:latin typeface="Optima" pitchFamily="34" charset="0"/>
              </a:rPr>
              <a:t>Sanctify</a:t>
            </a:r>
          </a:p>
          <a:p>
            <a:pPr lvl="1"/>
            <a:r>
              <a:rPr lang="en-US" sz="2200" b="1" dirty="0">
                <a:solidFill>
                  <a:schemeClr val="bg1"/>
                </a:solidFill>
                <a:latin typeface="Optima" pitchFamily="34" charset="0"/>
              </a:rPr>
              <a:t>To separate something out of another thing for a specific use or purpose</a:t>
            </a:r>
          </a:p>
          <a:p>
            <a:endParaRPr lang="en-US" sz="2400" b="1" dirty="0">
              <a:solidFill>
                <a:schemeClr val="bg1"/>
              </a:solidFill>
              <a:latin typeface="Optima" pitchFamily="34" charset="0"/>
            </a:endParaRPr>
          </a:p>
          <a:p>
            <a:r>
              <a:rPr lang="en-US" sz="2400" b="1" dirty="0">
                <a:solidFill>
                  <a:schemeClr val="bg1"/>
                </a:solidFill>
                <a:latin typeface="Optima" pitchFamily="34" charset="0"/>
              </a:rPr>
              <a:t>God’s specific use and purpose</a:t>
            </a:r>
          </a:p>
          <a:p>
            <a:pPr lvl="1"/>
            <a:r>
              <a:rPr lang="en-US" sz="2200" b="1" dirty="0">
                <a:solidFill>
                  <a:schemeClr val="bg1"/>
                </a:solidFill>
                <a:latin typeface="Optima" pitchFamily="34" charset="0"/>
              </a:rPr>
              <a:t>He seeks His people, </a:t>
            </a:r>
          </a:p>
          <a:p>
            <a:pPr lvl="1"/>
            <a:r>
              <a:rPr lang="en-US" sz="2200" b="1" dirty="0">
                <a:solidFill>
                  <a:schemeClr val="bg1"/>
                </a:solidFill>
                <a:latin typeface="Optima" pitchFamily="34" charset="0"/>
              </a:rPr>
              <a:t>He buys His people</a:t>
            </a:r>
          </a:p>
          <a:p>
            <a:pPr lvl="1"/>
            <a:r>
              <a:rPr lang="en-US" sz="2200" b="1" dirty="0">
                <a:solidFill>
                  <a:schemeClr val="bg1"/>
                </a:solidFill>
                <a:latin typeface="Optima" pitchFamily="34" charset="0"/>
              </a:rPr>
              <a:t>He brings them to Himself</a:t>
            </a:r>
          </a:p>
          <a:p>
            <a:pPr lvl="2"/>
            <a:r>
              <a:rPr lang="en-US" sz="2000" b="1" dirty="0">
                <a:solidFill>
                  <a:schemeClr val="bg1"/>
                </a:solidFill>
                <a:latin typeface="Optima" pitchFamily="34" charset="0"/>
              </a:rPr>
              <a:t>To be His treasure for his pleasure</a:t>
            </a:r>
          </a:p>
          <a:p>
            <a:pPr lvl="2"/>
            <a:endParaRPr lang="en-US" sz="1400" b="1" dirty="0">
              <a:solidFill>
                <a:schemeClr val="bg1"/>
              </a:solidFill>
              <a:latin typeface="Optima" pitchFamily="34" charset="0"/>
            </a:endParaRPr>
          </a:p>
          <a:p>
            <a:endParaRPr lang="en-US" sz="2000" dirty="0">
              <a:solidFill>
                <a:schemeClr val="bg1"/>
              </a:solidFill>
              <a:latin typeface="Optima" pitchFamily="34" charset="0"/>
            </a:endParaRPr>
          </a:p>
        </p:txBody>
      </p:sp>
      <p:sp>
        <p:nvSpPr>
          <p:cNvPr id="8" name="Title 3"/>
          <p:cNvSpPr>
            <a:spLocks noGrp="1"/>
          </p:cNvSpPr>
          <p:nvPr>
            <p:ph type="title"/>
          </p:nvPr>
        </p:nvSpPr>
        <p:spPr>
          <a:xfrm>
            <a:off x="6858000" y="152400"/>
            <a:ext cx="3581400" cy="609600"/>
          </a:xfrm>
        </p:spPr>
        <p:txBody>
          <a:bodyPr>
            <a:normAutofit/>
          </a:bodyPr>
          <a:lstStyle/>
          <a:p>
            <a:r>
              <a:rPr lang="en-US" sz="2400" dirty="0">
                <a:solidFill>
                  <a:schemeClr val="bg1"/>
                </a:solidFill>
                <a:latin typeface="Optima" pitchFamily="34" charset="0"/>
              </a:rPr>
              <a:t>Preparing to Meet God!</a:t>
            </a:r>
          </a:p>
        </p:txBody>
      </p:sp>
      <p:sp>
        <p:nvSpPr>
          <p:cNvPr id="9" name="Content Placeholder 4"/>
          <p:cNvSpPr txBox="1">
            <a:spLocks/>
          </p:cNvSpPr>
          <p:nvPr/>
        </p:nvSpPr>
        <p:spPr>
          <a:xfrm>
            <a:off x="609600" y="914400"/>
            <a:ext cx="5527741" cy="60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600" b="1" dirty="0">
                <a:solidFill>
                  <a:schemeClr val="bg1"/>
                </a:solidFill>
                <a:latin typeface="Optima" pitchFamily="34" charset="0"/>
              </a:rPr>
              <a:t>Consecration</a:t>
            </a:r>
            <a:endParaRPr lang="en-US" sz="3600" dirty="0">
              <a:solidFill>
                <a:schemeClr val="bg1"/>
              </a:solidFill>
              <a:latin typeface="Optima" pitchFamily="34" charset="0"/>
            </a:endParaRPr>
          </a:p>
        </p:txBody>
      </p:sp>
    </p:spTree>
    <p:extLst>
      <p:ext uri="{BB962C8B-B14F-4D97-AF65-F5344CB8AC3E}">
        <p14:creationId xmlns:p14="http://schemas.microsoft.com/office/powerpoint/2010/main" val="184732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media.ldscdn.org/images/media-library/old-testament-seminary-curriculum-images/mount-sinai-egypt-moses-1244104-wallpaper.jpg?download=true"/>
          <p:cNvPicPr>
            <a:picLocks noChangeAspect="1" noChangeArrowheads="1"/>
          </p:cNvPicPr>
          <p:nvPr/>
        </p:nvPicPr>
        <p:blipFill>
          <a:blip r:embed="rId2">
            <a:extLst>
              <a:ext uri="{BEBA8EAE-BF5A-486C-A8C5-ECC9F3942E4B}">
                <a14:imgProps xmlns:a14="http://schemas.microsoft.com/office/drawing/2010/main">
                  <a14:imgLayer r:embed="rId3">
                    <a14:imgEffect>
                      <a14:artisticPaintStrokes/>
                    </a14:imgEffect>
                    <a14:imgEffect>
                      <a14:colorTemperature colorTemp="5900"/>
                    </a14:imgEffect>
                    <a14:imgEffect>
                      <a14:saturation sat="66000"/>
                    </a14:imgEffect>
                    <a14:imgEffect>
                      <a14:brightnessContrast bright="-19000"/>
                    </a14:imgEffect>
                  </a14:imgLayer>
                </a14:imgProps>
              </a:ext>
              <a:ext uri="{28A0092B-C50C-407E-A947-70E740481C1C}">
                <a14:useLocalDpi xmlns:a14="http://schemas.microsoft.com/office/drawing/2010/main" val="0"/>
              </a:ext>
            </a:extLst>
          </a:blip>
          <a:srcRect/>
          <a:stretch>
            <a:fillRect/>
          </a:stretch>
        </p:blipFill>
        <p:spPr bwMode="auto">
          <a:xfrm>
            <a:off x="0" y="-2136"/>
            <a:ext cx="12192000" cy="6860136"/>
          </a:xfrm>
          <a:prstGeom prst="rect">
            <a:avLst/>
          </a:prstGeom>
          <a:noFill/>
          <a:effectLst>
            <a:outerShdw sx="1000" sy="1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609600" y="1600200"/>
            <a:ext cx="9982200" cy="4876800"/>
          </a:xfrm>
        </p:spPr>
        <p:txBody>
          <a:bodyPr>
            <a:normAutofit/>
          </a:bodyPr>
          <a:lstStyle/>
          <a:p>
            <a:pPr marL="0" indent="0">
              <a:buNone/>
            </a:pPr>
            <a:r>
              <a:rPr lang="en-US" sz="2200" b="1" dirty="0">
                <a:solidFill>
                  <a:schemeClr val="bg1"/>
                </a:solidFill>
                <a:latin typeface="Optima" pitchFamily="34" charset="0"/>
              </a:rPr>
              <a:t>Mal 3:17  And they shall be mine, </a:t>
            </a:r>
            <a:r>
              <a:rPr lang="en-US" sz="2200" b="1" dirty="0" err="1">
                <a:solidFill>
                  <a:schemeClr val="bg1"/>
                </a:solidFill>
                <a:latin typeface="Optima" pitchFamily="34" charset="0"/>
              </a:rPr>
              <a:t>saith</a:t>
            </a:r>
            <a:r>
              <a:rPr lang="en-US" sz="2200" b="1" dirty="0">
                <a:solidFill>
                  <a:schemeClr val="bg1"/>
                </a:solidFill>
                <a:latin typeface="Optima" pitchFamily="34" charset="0"/>
              </a:rPr>
              <a:t> the LORD of hosts, in that day when I make up my jewels (Treasure); and I will spare them, as a man </a:t>
            </a:r>
            <a:r>
              <a:rPr lang="en-US" sz="2200" b="1" dirty="0" err="1">
                <a:solidFill>
                  <a:schemeClr val="bg1"/>
                </a:solidFill>
                <a:latin typeface="Optima" pitchFamily="34" charset="0"/>
              </a:rPr>
              <a:t>spareth</a:t>
            </a:r>
            <a:r>
              <a:rPr lang="en-US" sz="2200" b="1" dirty="0">
                <a:solidFill>
                  <a:schemeClr val="bg1"/>
                </a:solidFill>
                <a:latin typeface="Optima" pitchFamily="34" charset="0"/>
              </a:rPr>
              <a:t> his own son that </a:t>
            </a:r>
            <a:r>
              <a:rPr lang="en-US" sz="2200" b="1" dirty="0" err="1">
                <a:solidFill>
                  <a:schemeClr val="bg1"/>
                </a:solidFill>
                <a:latin typeface="Optima" pitchFamily="34" charset="0"/>
              </a:rPr>
              <a:t>serveth</a:t>
            </a:r>
            <a:r>
              <a:rPr lang="en-US" sz="2200" b="1" dirty="0">
                <a:solidFill>
                  <a:schemeClr val="bg1"/>
                </a:solidFill>
                <a:latin typeface="Optima" pitchFamily="34" charset="0"/>
              </a:rPr>
              <a:t> him. 18  Then shall ye return, and discern between the righteous and the wicked, between him that </a:t>
            </a:r>
            <a:r>
              <a:rPr lang="en-US" sz="2200" b="1" dirty="0" err="1">
                <a:solidFill>
                  <a:schemeClr val="bg1"/>
                </a:solidFill>
                <a:latin typeface="Optima" pitchFamily="34" charset="0"/>
              </a:rPr>
              <a:t>serveth</a:t>
            </a:r>
            <a:r>
              <a:rPr lang="en-US" sz="2200" b="1" dirty="0">
                <a:solidFill>
                  <a:schemeClr val="bg1"/>
                </a:solidFill>
                <a:latin typeface="Optima" pitchFamily="34" charset="0"/>
              </a:rPr>
              <a:t> God and him that </a:t>
            </a:r>
            <a:r>
              <a:rPr lang="en-US" sz="2200" b="1" dirty="0" err="1">
                <a:solidFill>
                  <a:schemeClr val="bg1"/>
                </a:solidFill>
                <a:latin typeface="Optima" pitchFamily="34" charset="0"/>
              </a:rPr>
              <a:t>serveth</a:t>
            </a:r>
            <a:r>
              <a:rPr lang="en-US" sz="2200" b="1" dirty="0">
                <a:solidFill>
                  <a:schemeClr val="bg1"/>
                </a:solidFill>
                <a:latin typeface="Optima" pitchFamily="34" charset="0"/>
              </a:rPr>
              <a:t> him not. </a:t>
            </a:r>
          </a:p>
          <a:p>
            <a:pPr marL="0" indent="0">
              <a:buNone/>
            </a:pPr>
            <a:endParaRPr lang="en-US" sz="2200" b="1" dirty="0">
              <a:solidFill>
                <a:schemeClr val="bg1"/>
              </a:solidFill>
              <a:latin typeface="Optima" pitchFamily="34" charset="0"/>
            </a:endParaRPr>
          </a:p>
          <a:p>
            <a:pPr marL="0" indent="0">
              <a:buNone/>
            </a:pPr>
            <a:endParaRPr lang="en-US" sz="2200" b="1" dirty="0">
              <a:solidFill>
                <a:schemeClr val="bg1"/>
              </a:solidFill>
              <a:latin typeface="Optima" pitchFamily="34" charset="0"/>
            </a:endParaRPr>
          </a:p>
          <a:p>
            <a:pPr marL="0" indent="0">
              <a:buNone/>
            </a:pPr>
            <a:r>
              <a:rPr lang="en-US" sz="2200" b="1" dirty="0">
                <a:solidFill>
                  <a:schemeClr val="bg1"/>
                </a:solidFill>
                <a:latin typeface="Optima" pitchFamily="34" charset="0"/>
              </a:rPr>
              <a:t>1Pe 1:18  Forasmuch as ye know that ye were not redeemed with corruptible things, as silver and gold, from your vain conversation received by tradition from your fathers; 19  But with the precious blood of Christ, as of a lamb without blemish and without spot: </a:t>
            </a:r>
          </a:p>
          <a:p>
            <a:endParaRPr lang="en-US" sz="2000" dirty="0">
              <a:solidFill>
                <a:schemeClr val="bg1"/>
              </a:solidFill>
              <a:latin typeface="Optima" pitchFamily="34" charset="0"/>
            </a:endParaRPr>
          </a:p>
        </p:txBody>
      </p:sp>
      <p:sp>
        <p:nvSpPr>
          <p:cNvPr id="8" name="Title 3"/>
          <p:cNvSpPr>
            <a:spLocks noGrp="1"/>
          </p:cNvSpPr>
          <p:nvPr>
            <p:ph type="title"/>
          </p:nvPr>
        </p:nvSpPr>
        <p:spPr>
          <a:xfrm>
            <a:off x="6858000" y="152400"/>
            <a:ext cx="3581400" cy="609600"/>
          </a:xfrm>
        </p:spPr>
        <p:txBody>
          <a:bodyPr>
            <a:normAutofit/>
          </a:bodyPr>
          <a:lstStyle/>
          <a:p>
            <a:r>
              <a:rPr lang="en-US" sz="2400" dirty="0">
                <a:solidFill>
                  <a:schemeClr val="bg1"/>
                </a:solidFill>
                <a:latin typeface="Optima" pitchFamily="34" charset="0"/>
              </a:rPr>
              <a:t>Preparing to Meet God!</a:t>
            </a:r>
          </a:p>
        </p:txBody>
      </p:sp>
      <p:sp>
        <p:nvSpPr>
          <p:cNvPr id="7" name="Content Placeholder 4"/>
          <p:cNvSpPr txBox="1">
            <a:spLocks/>
          </p:cNvSpPr>
          <p:nvPr/>
        </p:nvSpPr>
        <p:spPr>
          <a:xfrm>
            <a:off x="609600" y="914400"/>
            <a:ext cx="5527741" cy="60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600" b="1" dirty="0">
                <a:solidFill>
                  <a:schemeClr val="bg1"/>
                </a:solidFill>
                <a:latin typeface="Optima" pitchFamily="34" charset="0"/>
              </a:rPr>
              <a:t>Consecration</a:t>
            </a:r>
            <a:endParaRPr lang="en-US" sz="3600" dirty="0">
              <a:solidFill>
                <a:schemeClr val="bg1"/>
              </a:solidFill>
              <a:latin typeface="Optima" pitchFamily="34" charset="0"/>
            </a:endParaRPr>
          </a:p>
        </p:txBody>
      </p:sp>
    </p:spTree>
    <p:extLst>
      <p:ext uri="{BB962C8B-B14F-4D97-AF65-F5344CB8AC3E}">
        <p14:creationId xmlns:p14="http://schemas.microsoft.com/office/powerpoint/2010/main" val="163050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media.ldscdn.org/images/media-library/old-testament-seminary-curriculum-images/mount-sinai-egypt-moses-1244104-wallpaper.jpg?download=true"/>
          <p:cNvPicPr>
            <a:picLocks noChangeAspect="1" noChangeArrowheads="1"/>
          </p:cNvPicPr>
          <p:nvPr/>
        </p:nvPicPr>
        <p:blipFill>
          <a:blip r:embed="rId2">
            <a:extLst>
              <a:ext uri="{BEBA8EAE-BF5A-486C-A8C5-ECC9F3942E4B}">
                <a14:imgProps xmlns:a14="http://schemas.microsoft.com/office/drawing/2010/main">
                  <a14:imgLayer r:embed="rId3">
                    <a14:imgEffect>
                      <a14:artisticPaintStrokes/>
                    </a14:imgEffect>
                    <a14:imgEffect>
                      <a14:colorTemperature colorTemp="5900"/>
                    </a14:imgEffect>
                    <a14:imgEffect>
                      <a14:saturation sat="66000"/>
                    </a14:imgEffect>
                    <a14:imgEffect>
                      <a14:brightnessContrast bright="-19000"/>
                    </a14:imgEffect>
                  </a14:imgLayer>
                </a14:imgProps>
              </a:ext>
              <a:ext uri="{28A0092B-C50C-407E-A947-70E740481C1C}">
                <a14:useLocalDpi xmlns:a14="http://schemas.microsoft.com/office/drawing/2010/main" val="0"/>
              </a:ext>
            </a:extLst>
          </a:blip>
          <a:srcRect/>
          <a:stretch>
            <a:fillRect/>
          </a:stretch>
        </p:blipFill>
        <p:spPr bwMode="auto">
          <a:xfrm>
            <a:off x="0" y="-2136"/>
            <a:ext cx="12192000" cy="6860136"/>
          </a:xfrm>
          <a:prstGeom prst="rect">
            <a:avLst/>
          </a:prstGeom>
          <a:noFill/>
          <a:effectLst>
            <a:outerShdw sx="1000" sy="1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609600" y="1600200"/>
            <a:ext cx="9982200" cy="4876800"/>
          </a:xfrm>
        </p:spPr>
        <p:txBody>
          <a:bodyPr>
            <a:normAutofit/>
          </a:bodyPr>
          <a:lstStyle/>
          <a:p>
            <a:r>
              <a:rPr lang="en-US" sz="2400" b="1" dirty="0">
                <a:solidFill>
                  <a:schemeClr val="bg1"/>
                </a:solidFill>
                <a:latin typeface="Optima" pitchFamily="34" charset="0"/>
              </a:rPr>
              <a:t>Sanctify</a:t>
            </a:r>
          </a:p>
          <a:p>
            <a:pPr lvl="1"/>
            <a:r>
              <a:rPr lang="en-US" sz="2200" b="1" dirty="0">
                <a:solidFill>
                  <a:schemeClr val="bg1"/>
                </a:solidFill>
                <a:latin typeface="Optima" pitchFamily="34" charset="0"/>
              </a:rPr>
              <a:t>To separate something out of another thing for a specific use or purpose</a:t>
            </a:r>
          </a:p>
          <a:p>
            <a:endParaRPr lang="en-US" sz="2400" b="1" dirty="0">
              <a:solidFill>
                <a:schemeClr val="bg1"/>
              </a:solidFill>
              <a:latin typeface="Optima" pitchFamily="34" charset="0"/>
            </a:endParaRPr>
          </a:p>
          <a:p>
            <a:r>
              <a:rPr lang="en-US" sz="2400" b="1" dirty="0">
                <a:solidFill>
                  <a:schemeClr val="bg1"/>
                </a:solidFill>
                <a:latin typeface="Optima" pitchFamily="34" charset="0"/>
              </a:rPr>
              <a:t>God’s specific use and purpose</a:t>
            </a:r>
          </a:p>
          <a:p>
            <a:pPr lvl="1"/>
            <a:r>
              <a:rPr lang="en-US" sz="2200" b="1" dirty="0">
                <a:solidFill>
                  <a:schemeClr val="bg1"/>
                </a:solidFill>
                <a:latin typeface="Optima" pitchFamily="34" charset="0"/>
              </a:rPr>
              <a:t>He sought Israel</a:t>
            </a:r>
          </a:p>
          <a:p>
            <a:pPr lvl="1"/>
            <a:r>
              <a:rPr lang="en-US" sz="2200" b="1" dirty="0">
                <a:solidFill>
                  <a:schemeClr val="bg1"/>
                </a:solidFill>
                <a:latin typeface="Optima" pitchFamily="34" charset="0"/>
              </a:rPr>
              <a:t>He bought Israel</a:t>
            </a:r>
          </a:p>
          <a:p>
            <a:pPr lvl="1"/>
            <a:r>
              <a:rPr lang="en-US" sz="2200" b="1" dirty="0">
                <a:solidFill>
                  <a:schemeClr val="bg1"/>
                </a:solidFill>
                <a:latin typeface="Optima" pitchFamily="34" charset="0"/>
              </a:rPr>
              <a:t>He brought them to Himself</a:t>
            </a:r>
          </a:p>
          <a:p>
            <a:pPr lvl="2"/>
            <a:r>
              <a:rPr lang="en-US" sz="2000" b="1" dirty="0">
                <a:solidFill>
                  <a:schemeClr val="bg1"/>
                </a:solidFill>
                <a:latin typeface="Optima" pitchFamily="34" charset="0"/>
              </a:rPr>
              <a:t>To be His treasure for his pleasure</a:t>
            </a:r>
          </a:p>
          <a:p>
            <a:pPr lvl="2"/>
            <a:r>
              <a:rPr lang="en-US" sz="2000" b="1" dirty="0">
                <a:solidFill>
                  <a:schemeClr val="bg1"/>
                </a:solidFill>
                <a:latin typeface="Optima" pitchFamily="34" charset="0"/>
              </a:rPr>
              <a:t>To be holy, His priests for His purpose of redeeming mankind</a:t>
            </a:r>
          </a:p>
          <a:p>
            <a:pPr lvl="2"/>
            <a:endParaRPr lang="en-US" sz="1400" b="1" dirty="0">
              <a:solidFill>
                <a:schemeClr val="bg1"/>
              </a:solidFill>
              <a:latin typeface="Optima" pitchFamily="34" charset="0"/>
            </a:endParaRPr>
          </a:p>
          <a:p>
            <a:endParaRPr lang="en-US" sz="2000" dirty="0">
              <a:solidFill>
                <a:schemeClr val="bg1"/>
              </a:solidFill>
              <a:latin typeface="Optima" pitchFamily="34" charset="0"/>
            </a:endParaRPr>
          </a:p>
        </p:txBody>
      </p:sp>
      <p:sp>
        <p:nvSpPr>
          <p:cNvPr id="8" name="Title 3"/>
          <p:cNvSpPr>
            <a:spLocks noGrp="1"/>
          </p:cNvSpPr>
          <p:nvPr>
            <p:ph type="title"/>
          </p:nvPr>
        </p:nvSpPr>
        <p:spPr>
          <a:xfrm>
            <a:off x="6858000" y="152400"/>
            <a:ext cx="3581400" cy="609600"/>
          </a:xfrm>
        </p:spPr>
        <p:txBody>
          <a:bodyPr>
            <a:normAutofit/>
          </a:bodyPr>
          <a:lstStyle/>
          <a:p>
            <a:r>
              <a:rPr lang="en-US" sz="2400" dirty="0">
                <a:solidFill>
                  <a:schemeClr val="bg1"/>
                </a:solidFill>
                <a:latin typeface="Optima" pitchFamily="34" charset="0"/>
              </a:rPr>
              <a:t>Preparing to Meet God!</a:t>
            </a:r>
          </a:p>
        </p:txBody>
      </p:sp>
      <p:sp>
        <p:nvSpPr>
          <p:cNvPr id="9" name="Content Placeholder 4"/>
          <p:cNvSpPr txBox="1">
            <a:spLocks/>
          </p:cNvSpPr>
          <p:nvPr/>
        </p:nvSpPr>
        <p:spPr>
          <a:xfrm>
            <a:off x="609600" y="914400"/>
            <a:ext cx="5527741" cy="60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600" b="1" dirty="0">
                <a:solidFill>
                  <a:schemeClr val="bg1"/>
                </a:solidFill>
                <a:latin typeface="Optima" pitchFamily="34" charset="0"/>
              </a:rPr>
              <a:t>Consecration</a:t>
            </a:r>
            <a:endParaRPr lang="en-US" sz="3600" dirty="0">
              <a:solidFill>
                <a:schemeClr val="bg1"/>
              </a:solidFill>
              <a:latin typeface="Optima" pitchFamily="34" charset="0"/>
            </a:endParaRPr>
          </a:p>
        </p:txBody>
      </p:sp>
    </p:spTree>
    <p:extLst>
      <p:ext uri="{BB962C8B-B14F-4D97-AF65-F5344CB8AC3E}">
        <p14:creationId xmlns:p14="http://schemas.microsoft.com/office/powerpoint/2010/main" val="23652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media.ldscdn.org/images/media-library/old-testament-seminary-curriculum-images/mount-sinai-egypt-moses-1244104-wallpaper.jpg?download=true"/>
          <p:cNvPicPr>
            <a:picLocks noChangeAspect="1" noChangeArrowheads="1"/>
          </p:cNvPicPr>
          <p:nvPr/>
        </p:nvPicPr>
        <p:blipFill>
          <a:blip r:embed="rId2">
            <a:extLst>
              <a:ext uri="{BEBA8EAE-BF5A-486C-A8C5-ECC9F3942E4B}">
                <a14:imgProps xmlns:a14="http://schemas.microsoft.com/office/drawing/2010/main">
                  <a14:imgLayer r:embed="rId3">
                    <a14:imgEffect>
                      <a14:artisticPaintStrokes/>
                    </a14:imgEffect>
                    <a14:imgEffect>
                      <a14:colorTemperature colorTemp="5900"/>
                    </a14:imgEffect>
                    <a14:imgEffect>
                      <a14:saturation sat="66000"/>
                    </a14:imgEffect>
                    <a14:imgEffect>
                      <a14:brightnessContrast bright="-19000"/>
                    </a14:imgEffect>
                  </a14:imgLayer>
                </a14:imgProps>
              </a:ext>
              <a:ext uri="{28A0092B-C50C-407E-A947-70E740481C1C}">
                <a14:useLocalDpi xmlns:a14="http://schemas.microsoft.com/office/drawing/2010/main" val="0"/>
              </a:ext>
            </a:extLst>
          </a:blip>
          <a:srcRect/>
          <a:stretch>
            <a:fillRect/>
          </a:stretch>
        </p:blipFill>
        <p:spPr bwMode="auto">
          <a:xfrm>
            <a:off x="0" y="-2136"/>
            <a:ext cx="12192000" cy="6860136"/>
          </a:xfrm>
          <a:prstGeom prst="rect">
            <a:avLst/>
          </a:prstGeom>
          <a:noFill/>
          <a:effectLst>
            <a:outerShdw sx="1000" sy="1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609600" y="1600200"/>
            <a:ext cx="10058400" cy="4876800"/>
          </a:xfrm>
        </p:spPr>
        <p:txBody>
          <a:bodyPr>
            <a:normAutofit/>
          </a:bodyPr>
          <a:lstStyle/>
          <a:p>
            <a:pPr marL="0" indent="0">
              <a:buNone/>
            </a:pPr>
            <a:r>
              <a:rPr lang="en-US" sz="2400" b="1" dirty="0">
                <a:solidFill>
                  <a:schemeClr val="bg1"/>
                </a:solidFill>
                <a:latin typeface="Optima" pitchFamily="34" charset="0"/>
              </a:rPr>
              <a:t>Lev 20:7  Sanctify yourselves therefore, and be ye holy: for I am the LORD your God.</a:t>
            </a:r>
          </a:p>
          <a:p>
            <a:endParaRPr lang="en-US" sz="2400" b="1" dirty="0">
              <a:solidFill>
                <a:schemeClr val="bg1"/>
              </a:solidFill>
              <a:latin typeface="Optima" pitchFamily="34" charset="0"/>
            </a:endParaRPr>
          </a:p>
          <a:p>
            <a:pPr marL="0" indent="0">
              <a:buNone/>
            </a:pPr>
            <a:r>
              <a:rPr lang="en-US" sz="2400" b="1" dirty="0" err="1">
                <a:solidFill>
                  <a:schemeClr val="bg1"/>
                </a:solidFill>
                <a:latin typeface="Optima" pitchFamily="34" charset="0"/>
              </a:rPr>
              <a:t>Eph</a:t>
            </a:r>
            <a:r>
              <a:rPr lang="en-US" sz="2400" b="1" dirty="0">
                <a:solidFill>
                  <a:schemeClr val="bg1"/>
                </a:solidFill>
                <a:latin typeface="Optima" pitchFamily="34" charset="0"/>
              </a:rPr>
              <a:t> 1:4  According as he hath chosen us in him before the foundation of the world, that we should be holy and without blame before him in love:</a:t>
            </a:r>
          </a:p>
          <a:p>
            <a:endParaRPr lang="en-US" sz="2400" b="1" dirty="0">
              <a:solidFill>
                <a:schemeClr val="bg1"/>
              </a:solidFill>
              <a:latin typeface="Optima" pitchFamily="34" charset="0"/>
            </a:endParaRPr>
          </a:p>
          <a:p>
            <a:pPr marL="0" indent="0">
              <a:buNone/>
            </a:pPr>
            <a:r>
              <a:rPr lang="en-US" sz="2400" b="1" dirty="0">
                <a:solidFill>
                  <a:schemeClr val="bg1"/>
                </a:solidFill>
                <a:latin typeface="Optima" pitchFamily="34" charset="0"/>
              </a:rPr>
              <a:t>1Pe 1:15  But as he which hath called you is holy, so be ye holy in all manner of conversation; 16  Because it is written, Be ye holy; for I am holy.</a:t>
            </a:r>
          </a:p>
          <a:p>
            <a:endParaRPr lang="en-US" sz="2000" dirty="0">
              <a:solidFill>
                <a:schemeClr val="bg1"/>
              </a:solidFill>
              <a:latin typeface="Optima" pitchFamily="34" charset="0"/>
            </a:endParaRPr>
          </a:p>
        </p:txBody>
      </p:sp>
      <p:sp>
        <p:nvSpPr>
          <p:cNvPr id="8" name="Title 3"/>
          <p:cNvSpPr>
            <a:spLocks noGrp="1"/>
          </p:cNvSpPr>
          <p:nvPr>
            <p:ph type="title"/>
          </p:nvPr>
        </p:nvSpPr>
        <p:spPr>
          <a:xfrm>
            <a:off x="6858000" y="152400"/>
            <a:ext cx="3581400" cy="609600"/>
          </a:xfrm>
        </p:spPr>
        <p:txBody>
          <a:bodyPr>
            <a:normAutofit/>
          </a:bodyPr>
          <a:lstStyle/>
          <a:p>
            <a:r>
              <a:rPr lang="en-US" sz="2400" dirty="0">
                <a:solidFill>
                  <a:schemeClr val="bg1"/>
                </a:solidFill>
                <a:latin typeface="Optima" pitchFamily="34" charset="0"/>
              </a:rPr>
              <a:t>Preparing to Meet God!</a:t>
            </a:r>
          </a:p>
        </p:txBody>
      </p:sp>
      <p:sp>
        <p:nvSpPr>
          <p:cNvPr id="7" name="Content Placeholder 4"/>
          <p:cNvSpPr txBox="1">
            <a:spLocks/>
          </p:cNvSpPr>
          <p:nvPr/>
        </p:nvSpPr>
        <p:spPr>
          <a:xfrm>
            <a:off x="609600" y="914400"/>
            <a:ext cx="5527741" cy="60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600" b="1" dirty="0">
                <a:solidFill>
                  <a:schemeClr val="bg1"/>
                </a:solidFill>
                <a:latin typeface="Optima" pitchFamily="34" charset="0"/>
              </a:rPr>
              <a:t>Consecration</a:t>
            </a:r>
            <a:endParaRPr lang="en-US" sz="3600" dirty="0">
              <a:solidFill>
                <a:schemeClr val="bg1"/>
              </a:solidFill>
              <a:latin typeface="Optima" pitchFamily="34" charset="0"/>
            </a:endParaRPr>
          </a:p>
        </p:txBody>
      </p:sp>
    </p:spTree>
    <p:extLst>
      <p:ext uri="{BB962C8B-B14F-4D97-AF65-F5344CB8AC3E}">
        <p14:creationId xmlns:p14="http://schemas.microsoft.com/office/powerpoint/2010/main" val="1861207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637</TotalTime>
  <Words>2263</Words>
  <Application>Microsoft Office PowerPoint</Application>
  <PresentationFormat>Widescreen</PresentationFormat>
  <Paragraphs>218</Paragraphs>
  <Slides>26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Optima</vt:lpstr>
      <vt:lpstr>Office Theme</vt:lpstr>
      <vt:lpstr>Preparing to Meet God!</vt:lpstr>
      <vt:lpstr>Preparing to Meet God!</vt:lpstr>
      <vt:lpstr>PowerPoint Presentation</vt:lpstr>
      <vt:lpstr>Preparing to Meet God!</vt:lpstr>
      <vt:lpstr>Preparing to Meet God!</vt:lpstr>
      <vt:lpstr>Preparing to Meet God!</vt:lpstr>
      <vt:lpstr>Preparing to Meet God!</vt:lpstr>
      <vt:lpstr>Preparing to Meet God!</vt:lpstr>
      <vt:lpstr>Preparing to Meet God!</vt:lpstr>
      <vt:lpstr>Preparing to Meet God!</vt:lpstr>
      <vt:lpstr>Preparing to Meet God!</vt:lpstr>
      <vt:lpstr>Preparing to Meet God!</vt:lpstr>
      <vt:lpstr>Preparing to Meet God!</vt:lpstr>
      <vt:lpstr>PowerPoint Presentation</vt:lpstr>
      <vt:lpstr>Preparing to Meet God!</vt:lpstr>
      <vt:lpstr>Preparing to Meet God!</vt:lpstr>
      <vt:lpstr>Preparing to Meet God!</vt:lpstr>
      <vt:lpstr>Preparing to Meet God!</vt:lpstr>
      <vt:lpstr>Preparing to Meet God!</vt:lpstr>
      <vt:lpstr>Preparing to Meet God!</vt:lpstr>
      <vt:lpstr>Preparing to Meet God!</vt:lpstr>
      <vt:lpstr>Preparing to Meet God!</vt:lpstr>
      <vt:lpstr>Preparing to Meet God!</vt:lpstr>
      <vt:lpstr>Preparing to Meet God!</vt:lpstr>
      <vt:lpstr>Preparing to Meet God!</vt:lpstr>
      <vt:lpstr>Preparing to Meet God!</vt:lpstr>
    </vt:vector>
  </TitlesOfParts>
  <Company>Dialysis Clinic,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Tad Schlagenbusch</dc:creator>
  <cp:lastModifiedBy>Tad Schlagenbusch</cp:lastModifiedBy>
  <cp:revision>58</cp:revision>
  <dcterms:created xsi:type="dcterms:W3CDTF">2016-06-27T14:57:12Z</dcterms:created>
  <dcterms:modified xsi:type="dcterms:W3CDTF">2016-07-09T17:00:01Z</dcterms:modified>
</cp:coreProperties>
</file>